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1.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 id="2147483660" r:id="rId5"/>
    <p:sldMasterId id="2147483662" r:id="rId6"/>
    <p:sldMasterId id="2147483666" r:id="rId7"/>
    <p:sldMasterId id="2147483670" r:id="rId8"/>
    <p:sldMasterId id="2147483684" r:id="rId9"/>
    <p:sldMasterId id="2147483686" r:id="rId10"/>
    <p:sldMasterId id="2147483688" r:id="rId11"/>
    <p:sldMasterId id="2147483692" r:id="rId12"/>
    <p:sldMasterId id="2147483694" r:id="rId13"/>
    <p:sldMasterId id="2147483704" r:id="rId14"/>
    <p:sldMasterId id="2147483709" r:id="rId15"/>
  </p:sldMasterIdLst>
  <p:notesMasterIdLst>
    <p:notesMasterId r:id="rId51"/>
  </p:notesMasterIdLst>
  <p:sldIdLst>
    <p:sldId id="2436" r:id="rId16"/>
    <p:sldId id="297" r:id="rId17"/>
    <p:sldId id="298" r:id="rId18"/>
    <p:sldId id="2441" r:id="rId19"/>
    <p:sldId id="292" r:id="rId20"/>
    <p:sldId id="353" r:id="rId21"/>
    <p:sldId id="335" r:id="rId22"/>
    <p:sldId id="352" r:id="rId23"/>
    <p:sldId id="303" r:id="rId24"/>
    <p:sldId id="310" r:id="rId25"/>
    <p:sldId id="399" r:id="rId26"/>
    <p:sldId id="1023" r:id="rId27"/>
    <p:sldId id="3227" r:id="rId28"/>
    <p:sldId id="341" r:id="rId29"/>
    <p:sldId id="3228" r:id="rId30"/>
    <p:sldId id="351" r:id="rId31"/>
    <p:sldId id="308" r:id="rId32"/>
    <p:sldId id="2435" r:id="rId33"/>
    <p:sldId id="291" r:id="rId34"/>
    <p:sldId id="350" r:id="rId35"/>
    <p:sldId id="275" r:id="rId36"/>
    <p:sldId id="318" r:id="rId37"/>
    <p:sldId id="276" r:id="rId38"/>
    <p:sldId id="290" r:id="rId39"/>
    <p:sldId id="349" r:id="rId40"/>
    <p:sldId id="1091" r:id="rId41"/>
    <p:sldId id="1087" r:id="rId42"/>
    <p:sldId id="2438" r:id="rId43"/>
    <p:sldId id="289" r:id="rId44"/>
    <p:sldId id="2432" r:id="rId45"/>
    <p:sldId id="362" r:id="rId46"/>
    <p:sldId id="356" r:id="rId47"/>
    <p:sldId id="2443" r:id="rId48"/>
    <p:sldId id="288" r:id="rId49"/>
    <p:sldId id="287"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7" autoAdjust="0"/>
    <p:restoredTop sz="94221" autoAdjust="0"/>
  </p:normalViewPr>
  <p:slideViewPr>
    <p:cSldViewPr snapToGrid="0">
      <p:cViewPr varScale="1">
        <p:scale>
          <a:sx n="104" d="100"/>
          <a:sy n="104" d="100"/>
        </p:scale>
        <p:origin x="172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0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FEBF27-79F7-46B5-9B4B-07298815B350}" type="datetimeFigureOut">
              <a:rPr lang="en-GB" smtClean="0"/>
              <a:pPr/>
              <a:t>30/03/2022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B5ADD1-F630-4E93-A65F-2BE7E463F77D}"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savethestudent.org/money/student-money-survey-2020.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avethestudent.org/accommodation/national-student-accommodation-survey-2021.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thewhocarestrust.org.uk/"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p:txBody>
          <a:bodyPr wrap="square" numCol="1" anchor="t" anchorCtr="0" compatLnSpc="1">
            <a:prstTxWarp prst="textNoShape">
              <a:avLst/>
            </a:prstTxWarp>
            <a:normAutofit fontScale="92500" lnSpcReduction="10000"/>
          </a:bodyPr>
          <a:lstStyle/>
          <a:p>
            <a:pPr>
              <a:defRPr/>
            </a:pPr>
            <a:r>
              <a:rPr lang="en-GB" dirty="0"/>
              <a:t>Exceptions</a:t>
            </a:r>
          </a:p>
          <a:p>
            <a:pPr>
              <a:defRPr/>
            </a:pPr>
            <a:endParaRPr lang="en-GB" dirty="0"/>
          </a:p>
          <a:p>
            <a:pPr marL="412750" indent="-341313">
              <a:spcBef>
                <a:spcPts val="600"/>
              </a:spcBef>
              <a:buFontTx/>
              <a:buChar char="•"/>
              <a:defRPr/>
            </a:pPr>
            <a:r>
              <a:rPr lang="en-US" dirty="0"/>
              <a:t>If the student, their spouse, civil partner, parent/stepparent are recognised by the Government as a refugee and lived in this country since this status was awarded.</a:t>
            </a:r>
          </a:p>
          <a:p>
            <a:pPr marL="412750" indent="-341313">
              <a:spcBef>
                <a:spcPts val="600"/>
              </a:spcBef>
              <a:defRPr/>
            </a:pPr>
            <a:endParaRPr lang="en-US" dirty="0"/>
          </a:p>
          <a:p>
            <a:pPr marL="412750" indent="-341313">
              <a:spcBef>
                <a:spcPts val="600"/>
              </a:spcBef>
              <a:buFontTx/>
              <a:buChar char="•"/>
              <a:defRPr/>
            </a:pPr>
            <a:r>
              <a:rPr lang="en-US" dirty="0"/>
              <a:t> If the student, their spouse, civil partner, parent/stepparent, have been granted Humanitarian Protection to stay in the   UK  by the Home Office, resulting from a failed asylum application. </a:t>
            </a:r>
          </a:p>
          <a:p>
            <a:pPr marL="71437" indent="0">
              <a:spcBef>
                <a:spcPts val="600"/>
              </a:spcBef>
              <a:buFontTx/>
              <a:buNone/>
              <a:defRPr/>
            </a:pPr>
            <a:endParaRPr lang="en-US" dirty="0"/>
          </a:p>
          <a:p>
            <a:pPr marL="412750" indent="-341313">
              <a:spcBef>
                <a:spcPts val="600"/>
              </a:spcBef>
              <a:buFontTx/>
              <a:buNone/>
              <a:defRPr/>
            </a:pPr>
            <a:r>
              <a:rPr lang="en-US" dirty="0"/>
              <a:t>Long</a:t>
            </a:r>
            <a:r>
              <a:rPr lang="en-US" baseline="0" dirty="0"/>
              <a:t> Residency Rule</a:t>
            </a:r>
          </a:p>
          <a:p>
            <a:pPr marL="412750" indent="-341313">
              <a:spcBef>
                <a:spcPts val="600"/>
              </a:spcBef>
              <a:buFontTx/>
              <a:buNone/>
              <a:defRPr/>
            </a:pPr>
            <a:endParaRPr lang="en-US" baseline="0" dirty="0"/>
          </a:p>
          <a:p>
            <a:pPr marL="360000" indent="-360000" eaLnBrk="0" hangingPunct="0">
              <a:spcBef>
                <a:spcPts val="0"/>
              </a:spcBef>
              <a:defRPr/>
            </a:pPr>
            <a:r>
              <a:rPr lang="en-GB" sz="1200" dirty="0">
                <a:latin typeface="Arial" pitchFamily="34" charset="0"/>
                <a:cs typeface="Arial" pitchFamily="34" charset="0"/>
              </a:rPr>
              <a:t>The long residency regulation extends eligibility for student finance out to</a:t>
            </a:r>
            <a:r>
              <a:rPr lang="en-GB" sz="1200" baseline="0" dirty="0">
                <a:latin typeface="Arial" pitchFamily="34" charset="0"/>
                <a:cs typeface="Arial" pitchFamily="34" charset="0"/>
              </a:rPr>
              <a:t> </a:t>
            </a:r>
            <a:r>
              <a:rPr lang="en-GB" sz="1200" dirty="0">
                <a:latin typeface="Arial" pitchFamily="34" charset="0"/>
                <a:cs typeface="Arial" pitchFamily="34" charset="0"/>
              </a:rPr>
              <a:t>students who qualify under and can evidence one of the following criteria: </a:t>
            </a:r>
          </a:p>
          <a:p>
            <a:pPr marL="360000" indent="-360000" eaLnBrk="0" hangingPunct="0">
              <a:spcBef>
                <a:spcPts val="0"/>
              </a:spcBef>
              <a:defRPr/>
            </a:pPr>
            <a:endParaRPr lang="en-GB" sz="1200" dirty="0">
              <a:latin typeface="Arial" pitchFamily="34" charset="0"/>
              <a:cs typeface="Arial" pitchFamily="34" charset="0"/>
            </a:endParaRPr>
          </a:p>
          <a:p>
            <a:pPr marL="360000" indent="-360000">
              <a:buFont typeface="Arial" pitchFamily="34" charset="0"/>
              <a:buChar char="•"/>
            </a:pPr>
            <a:r>
              <a:rPr lang="en-GB" sz="1200" dirty="0">
                <a:latin typeface="Arial" pitchFamily="34" charset="0"/>
                <a:cs typeface="Arial" pitchFamily="34" charset="0"/>
              </a:rPr>
              <a:t>Applicants aged under 18 years of age are required to have lived in the UK for at least 7 years</a:t>
            </a:r>
          </a:p>
          <a:p>
            <a:pPr marL="360000" indent="-360000">
              <a:buFont typeface="Arial" pitchFamily="34" charset="0"/>
              <a:buChar char="•"/>
            </a:pPr>
            <a:endParaRPr lang="en-GB" sz="1200" dirty="0">
              <a:latin typeface="Arial" pitchFamily="34" charset="0"/>
              <a:cs typeface="Arial" pitchFamily="34" charset="0"/>
            </a:endParaRPr>
          </a:p>
          <a:p>
            <a:pPr marL="360000" indent="-360000">
              <a:buFont typeface="Arial" pitchFamily="34" charset="0"/>
              <a:buChar char="•"/>
            </a:pPr>
            <a:r>
              <a:rPr lang="en-GB" sz="1200" dirty="0">
                <a:latin typeface="Arial" pitchFamily="34" charset="0"/>
                <a:cs typeface="Arial" pitchFamily="34" charset="0"/>
              </a:rPr>
              <a:t>Applicants aged 18 years and above are required to have either spent at</a:t>
            </a:r>
            <a:r>
              <a:rPr lang="en-GB" sz="1200" baseline="0" dirty="0">
                <a:latin typeface="Arial" pitchFamily="34" charset="0"/>
                <a:cs typeface="Arial" pitchFamily="34" charset="0"/>
              </a:rPr>
              <a:t> </a:t>
            </a:r>
            <a:r>
              <a:rPr lang="en-GB" sz="1200" dirty="0">
                <a:latin typeface="Arial" pitchFamily="34" charset="0"/>
                <a:cs typeface="Arial" pitchFamily="34" charset="0"/>
              </a:rPr>
              <a:t>least half their life in the UK or at least 20 years in the UK </a:t>
            </a:r>
          </a:p>
          <a:p>
            <a:pPr marL="360000" indent="-360000"/>
            <a:endParaRPr lang="en-GB" sz="1200" dirty="0">
              <a:latin typeface="Arial" pitchFamily="34" charset="0"/>
              <a:cs typeface="Arial" pitchFamily="34" charset="0"/>
            </a:endParaRPr>
          </a:p>
          <a:p>
            <a:pPr marL="360000" indent="-360000">
              <a:buFont typeface="Arial" pitchFamily="34" charset="0"/>
              <a:buChar char="•"/>
            </a:pPr>
            <a:r>
              <a:rPr lang="en-GB" sz="1200" dirty="0">
                <a:latin typeface="Arial" pitchFamily="34" charset="0"/>
                <a:cs typeface="Arial" pitchFamily="34" charset="0"/>
              </a:rPr>
              <a:t>This needs to include three years’ lawful ordinary residence before the first day of the first academic year of the course for all such applicants</a:t>
            </a:r>
          </a:p>
          <a:p>
            <a:pPr marL="412750" indent="-341313">
              <a:spcBef>
                <a:spcPts val="600"/>
              </a:spcBef>
              <a:buFontTx/>
              <a:buNone/>
              <a:defRPr/>
            </a:pPr>
            <a:endParaRPr lang="en-US" dirty="0"/>
          </a:p>
        </p:txBody>
      </p:sp>
      <p:sp>
        <p:nvSpPr>
          <p:cNvPr id="105476"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736F6-ECB2-440F-AD25-CBBB857FA0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7052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marL="431800" indent="-358775">
              <a:defRPr/>
            </a:pPr>
            <a:r>
              <a:rPr lang="en-GB" dirty="0"/>
              <a:t>Other notes of importance for students;</a:t>
            </a:r>
          </a:p>
          <a:p>
            <a:pPr marL="431800" indent="-358775">
              <a:buFontTx/>
              <a:buChar char="•"/>
              <a:defRPr/>
            </a:pPr>
            <a:endParaRPr lang="en-GB" dirty="0"/>
          </a:p>
          <a:p>
            <a:pPr marL="431800" indent="-358775">
              <a:buFontTx/>
              <a:buChar char="•"/>
              <a:defRPr/>
            </a:pPr>
            <a:r>
              <a:rPr lang="en-GB" dirty="0"/>
              <a:t>Make a note of your account log-in details and keep them safe</a:t>
            </a:r>
          </a:p>
          <a:p>
            <a:pPr marL="431800" indent="-358775">
              <a:buFontTx/>
              <a:buChar char="•"/>
              <a:defRPr/>
            </a:pPr>
            <a:endParaRPr lang="en-GB" dirty="0"/>
          </a:p>
          <a:p>
            <a:pPr marL="431800" indent="-358775">
              <a:buFontTx/>
              <a:buChar char="•"/>
              <a:defRPr/>
            </a:pPr>
            <a:r>
              <a:rPr lang="en-GB" dirty="0"/>
              <a:t>Agree to share information from your application, this helps apply for many bursaries and some scholarships</a:t>
            </a:r>
          </a:p>
          <a:p>
            <a:pPr marL="431800" indent="-358775">
              <a:defRPr/>
            </a:pPr>
            <a:endParaRPr lang="en-GB" dirty="0"/>
          </a:p>
          <a:p>
            <a:pPr marL="431800" indent="-358775">
              <a:buFont typeface="Arial" pitchFamily="34" charset="0"/>
              <a:buChar char="•"/>
              <a:defRPr/>
            </a:pPr>
            <a:r>
              <a:rPr lang="en-GB" dirty="0"/>
              <a:t>Make sure any evidence and information needed to support your application is supplied first time (yours and your parent/partners’)</a:t>
            </a:r>
          </a:p>
          <a:p>
            <a:pPr marL="431800" indent="-358775">
              <a:defRPr/>
            </a:pPr>
            <a:endParaRPr lang="en-GB" dirty="0"/>
          </a:p>
          <a:p>
            <a:pPr marL="431800" indent="-358775">
              <a:buFont typeface="Arial" pitchFamily="34" charset="0"/>
              <a:buChar char="•"/>
              <a:defRPr/>
            </a:pPr>
            <a:r>
              <a:rPr lang="en-GB" dirty="0"/>
              <a:t>Submit your application even if there is a delay in getting income details from your parent/sponsor so some funding (Tuition and Maintenance Loan) will be available when you start your course</a:t>
            </a:r>
          </a:p>
          <a:p>
            <a:pPr marL="431800" indent="-358775">
              <a:defRPr/>
            </a:pPr>
            <a:endParaRPr lang="en-GB" dirty="0"/>
          </a:p>
          <a:p>
            <a:pPr marL="431800" indent="-358775">
              <a:buFont typeface="Arial" pitchFamily="34" charset="0"/>
              <a:buChar char="•"/>
              <a:defRPr/>
            </a:pPr>
            <a:r>
              <a:rPr lang="en-GB" dirty="0"/>
              <a:t>If SFE ask you to send any additional evidence or documents to support your application use recorded delivery!</a:t>
            </a:r>
          </a:p>
          <a:p>
            <a:pPr marL="431800" indent="-358775">
              <a:buFont typeface="Arial" pitchFamily="34" charset="0"/>
              <a:buChar char="•"/>
              <a:defRPr/>
            </a:pPr>
            <a:endParaRPr lang="en-GB" dirty="0"/>
          </a:p>
          <a:p>
            <a:pPr marL="431800" indent="-358775">
              <a:defRPr/>
            </a:pPr>
            <a:r>
              <a:rPr lang="en-GB" dirty="0"/>
              <a:t>Before starting the application, students should have the following to hand:</a:t>
            </a:r>
          </a:p>
          <a:p>
            <a:pPr marL="431800" indent="-358775">
              <a:defRPr/>
            </a:pPr>
            <a:endParaRPr lang="en-GB" dirty="0"/>
          </a:p>
          <a:p>
            <a:pPr marL="431800" indent="-358775">
              <a:defRPr/>
            </a:pPr>
            <a:r>
              <a:rPr lang="en-GB" dirty="0"/>
              <a:t>•	Passport - SLC can check identity using valid UK passport details for most students</a:t>
            </a:r>
          </a:p>
          <a:p>
            <a:pPr marL="431800" indent="-358775">
              <a:defRPr/>
            </a:pPr>
            <a:endParaRPr lang="en-GB" dirty="0"/>
          </a:p>
          <a:p>
            <a:pPr marL="431800" indent="-358775">
              <a:defRPr/>
            </a:pPr>
            <a:r>
              <a:rPr lang="en-GB" dirty="0"/>
              <a:t>•	University and course details – Remember apply with your first choice initially so your application can be assessed as soon as possible</a:t>
            </a:r>
          </a:p>
          <a:p>
            <a:pPr marL="431800" indent="-358775">
              <a:defRPr/>
            </a:pPr>
            <a:r>
              <a:rPr lang="en-GB" dirty="0"/>
              <a:t>	</a:t>
            </a:r>
          </a:p>
          <a:p>
            <a:pPr marL="431800" indent="-358775">
              <a:defRPr/>
            </a:pPr>
            <a:r>
              <a:rPr lang="en-GB" dirty="0"/>
              <a:t>•	Bank account details</a:t>
            </a:r>
          </a:p>
          <a:p>
            <a:pPr marL="431800" indent="-358775">
              <a:defRPr/>
            </a:pPr>
            <a:endParaRPr lang="en-GB" dirty="0"/>
          </a:p>
          <a:p>
            <a:pPr marL="431800" indent="-358775">
              <a:defRPr/>
            </a:pPr>
            <a:r>
              <a:rPr lang="en-GB" dirty="0"/>
              <a:t>•	National Insurance number</a:t>
            </a:r>
          </a:p>
          <a:p>
            <a:pPr marL="431800" indent="-358775">
              <a:defRPr/>
            </a:pPr>
            <a:endParaRPr lang="en-GB" dirty="0"/>
          </a:p>
          <a:p>
            <a:pPr marL="431800" indent="-358775">
              <a:defRPr/>
            </a:pPr>
            <a:r>
              <a:rPr lang="en-GB" dirty="0"/>
              <a:t>•	Parent’s or partner’s National Insurance number and income details </a:t>
            </a:r>
          </a:p>
          <a:p>
            <a:pPr marL="431800" indent="-358775">
              <a:buFont typeface="Arial" pitchFamily="34" charset="0"/>
              <a:buChar char="•"/>
              <a:defRPr/>
            </a:pPr>
            <a:endParaRPr lang="en-GB" dirty="0"/>
          </a:p>
        </p:txBody>
      </p:sp>
      <p:sp>
        <p:nvSpPr>
          <p:cNvPr id="57348" name="Slide Number Placeholder 3"/>
          <p:cNvSpPr>
            <a:spLocks noGrp="1"/>
          </p:cNvSpPr>
          <p:nvPr>
            <p:ph type="sldNum" sz="quarter" idx="5"/>
          </p:nvPr>
        </p:nvSpPr>
        <p:spPr bwMode="auto">
          <a:noFill/>
          <a:ln>
            <a:miter lim="800000"/>
            <a:headEnd/>
            <a:tailEnd/>
          </a:ln>
        </p:spPr>
        <p:txBody>
          <a:bodyPr/>
          <a:lstStyle/>
          <a:p>
            <a:fld id="{3E0FD27D-A177-4A0F-B96B-18D052A8CC6D}"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en-GB" dirty="0">
                <a:ea typeface="ＭＳ Ｐゴシック" pitchFamily="34" charset="-128"/>
              </a:rPr>
              <a:t>The easiest way for a student to prove their identity is to give us their valid UK passport number online, when they apply. We can then check and confirm their identity without them having to actually send us their passport. If a student doesn’t have a valid UK passport they’ll need to send us their original *birth or *adoption certificate, along with a Birth/Adoption Certificate Declaration Form. </a:t>
            </a:r>
          </a:p>
          <a:p>
            <a:endParaRPr lang="en-GB" dirty="0">
              <a:ea typeface="ＭＳ Ｐゴシック" pitchFamily="34" charset="-128"/>
            </a:endParaRPr>
          </a:p>
          <a:p>
            <a:r>
              <a:rPr lang="en-GB" dirty="0">
                <a:ea typeface="ＭＳ Ｐゴシック" pitchFamily="34" charset="-128"/>
              </a:rPr>
              <a:t>This is available from www.gov.uk </a:t>
            </a:r>
          </a:p>
          <a:p>
            <a:endParaRPr lang="en-GB" dirty="0">
              <a:ea typeface="ＭＳ Ｐゴシック" pitchFamily="34" charset="-128"/>
            </a:endParaRPr>
          </a:p>
          <a:p>
            <a:r>
              <a:rPr lang="en-GB" dirty="0">
                <a:ea typeface="ＭＳ Ｐゴシック" pitchFamily="34" charset="-128"/>
              </a:rPr>
              <a:t>If the student is a non-UK passport holder, they’ll need to send us their *valid non-UK passport and any original *supporting letters from the UK Border Agency explaining the student’s residency status. *These must be original documents, not photocopies. We’ll return them once we’ve confirmed their identity and checked they’re eligible. </a:t>
            </a:r>
          </a:p>
          <a:p>
            <a:endParaRPr lang="en-GB" dirty="0">
              <a:ea typeface="ＭＳ Ｐゴシック" pitchFamily="34" charset="-128"/>
            </a:endParaRPr>
          </a:p>
          <a:p>
            <a:r>
              <a:rPr lang="en-GB" dirty="0">
                <a:ea typeface="ＭＳ Ｐゴシック" pitchFamily="34" charset="-128"/>
              </a:rPr>
              <a:t>If there is more than one dependant child in the same household, a standard allowance of £1,130 is deducted from the household income for each of these additional dependants.  If there is more than one student from the same household in higher education (depending on household income) a further reduction may be possible through applying split contributions (expected parental contribution to a students maintenance costs)</a:t>
            </a:r>
          </a:p>
          <a:p>
            <a:endParaRPr lang="en-GB" dirty="0">
              <a:ea typeface="ＭＳ Ｐゴシック" pitchFamily="34" charset="-128"/>
            </a:endParaRPr>
          </a:p>
          <a:p>
            <a:r>
              <a:rPr lang="en-GB" dirty="0">
                <a:ea typeface="ＭＳ Ｐゴシック" pitchFamily="34" charset="-128"/>
              </a:rPr>
              <a:t>For example, in a household with two students and a household contribution of £500, this would be divided between the two students. Where students in the same household fall under different student finance regulations, their household contribution would be calculated according to the regulations which apply to their individual circumstances. The household contribution is then divided by the number of students in that household.</a:t>
            </a:r>
          </a:p>
          <a:p>
            <a:endParaRPr lang="en-GB" dirty="0">
              <a:ea typeface="ＭＳ Ｐゴシック" pitchFamily="34" charset="-128"/>
            </a:endParaRPr>
          </a:p>
          <a:p>
            <a:r>
              <a:rPr lang="en-GB" dirty="0">
                <a:ea typeface="ＭＳ Ｐゴシック" pitchFamily="34" charset="-128"/>
              </a:rPr>
              <a:t>A full chart of expected contributions based on household income can be found on in the policy documents on practitioners.slc.co.uk.</a:t>
            </a:r>
          </a:p>
          <a:p>
            <a:endParaRPr lang="en-GB" dirty="0">
              <a:ea typeface="ＭＳ Ｐゴシック" pitchFamily="34" charset="-128"/>
            </a:endParaRPr>
          </a:p>
        </p:txBody>
      </p:sp>
      <p:sp>
        <p:nvSpPr>
          <p:cNvPr id="150532" name="Slide Number Placeholder 3"/>
          <p:cNvSpPr>
            <a:spLocks noGrp="1"/>
          </p:cNvSpPr>
          <p:nvPr>
            <p:ph type="sldNum" sz="quarter" idx="5"/>
          </p:nvPr>
        </p:nvSpPr>
        <p:spPr bwMode="auto">
          <a:noFill/>
          <a:ln>
            <a:miter lim="800000"/>
            <a:headEnd/>
            <a:tailEnd/>
          </a:ln>
        </p:spPr>
        <p:txBody>
          <a:bodyPr/>
          <a:lstStyle/>
          <a:p>
            <a:fld id="{713AC233-0493-4F39-B20D-4B32F82F2597}"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ＭＳ Ｐゴシック" pitchFamily="34" charset="-128"/>
            </a:endParaRPr>
          </a:p>
        </p:txBody>
      </p:sp>
      <p:sp>
        <p:nvSpPr>
          <p:cNvPr id="59396" name="Slide Number Placeholder 3"/>
          <p:cNvSpPr>
            <a:spLocks noGrp="1"/>
          </p:cNvSpPr>
          <p:nvPr>
            <p:ph type="sldNum" sz="quarter" idx="5"/>
          </p:nvPr>
        </p:nvSpPr>
        <p:spPr bwMode="auto">
          <a:noFill/>
          <a:ln>
            <a:miter lim="800000"/>
            <a:headEnd/>
            <a:tailEnd/>
          </a:ln>
        </p:spPr>
        <p:txBody>
          <a:bodyPr/>
          <a:lstStyle/>
          <a:p>
            <a:fld id="{8DDD2163-64F6-4D0B-A93D-29B2CEB1CBD5}"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p:txBody>
      </p:sp>
      <p:sp>
        <p:nvSpPr>
          <p:cNvPr id="55300"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B7179-50D4-4FB8-B5BE-DF0F8EF081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5771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94B72-C5E4-43C1-BACD-6576101795B2}"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9028" name="Notes Placeholder 3"/>
          <p:cNvSpPr>
            <a:spLocks noGrp="1"/>
          </p:cNvSpPr>
          <p:nvPr>
            <p:ph type="body" idx="1"/>
          </p:nvPr>
        </p:nvSpPr>
        <p:spPr bwMode="auto">
          <a:noFill/>
        </p:spPr>
        <p:txBody>
          <a:bodyPr wrap="square" numCol="1" anchor="t" anchorCtr="0" compatLnSpc="1">
            <a:prstTxWarp prst="textNoShape">
              <a:avLst/>
            </a:prstTxWarp>
          </a:bodyPr>
          <a:lstStyle/>
          <a:p>
            <a:endParaRPr lang="en-US" b="1" dirty="0">
              <a:ea typeface="ＭＳ Ｐゴシック" pitchFamily="34" charset="-128"/>
            </a:endParaRPr>
          </a:p>
          <a:p>
            <a:endParaRPr lang="en-US" b="1" dirty="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94B72-C5E4-43C1-BACD-6576101795B2}"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9028" name="Notes Placeholder 3"/>
          <p:cNvSpPr>
            <a:spLocks noGrp="1"/>
          </p:cNvSpPr>
          <p:nvPr>
            <p:ph type="body" idx="1"/>
          </p:nvPr>
        </p:nvSpPr>
        <p:spPr bwMode="auto">
          <a:noFill/>
        </p:spPr>
        <p:txBody>
          <a:bodyPr wrap="square" numCol="1" anchor="t" anchorCtr="0" compatLnSpc="1">
            <a:prstTxWarp prst="textNoShape">
              <a:avLst/>
            </a:prstTxWarp>
          </a:bodyPr>
          <a:lstStyle/>
          <a:p>
            <a:endParaRPr lang="en-GB" dirty="0">
              <a:ea typeface="ＭＳ Ｐゴシック" pitchFamily="34" charset="-128"/>
            </a:endParaRPr>
          </a:p>
          <a:p>
            <a:r>
              <a:rPr lang="en-GB" b="1" dirty="0">
                <a:ea typeface="ＭＳ Ｐゴシック" pitchFamily="34" charset="-128"/>
              </a:rPr>
              <a:t>Part-time RPI</a:t>
            </a:r>
          </a:p>
          <a:p>
            <a:r>
              <a:rPr lang="en-US" dirty="0">
                <a:ea typeface="ＭＳ Ｐゴシック" pitchFamily="34" charset="-128"/>
              </a:rPr>
              <a:t>While studying on a course until whichever comes first</a:t>
            </a:r>
            <a:r>
              <a:rPr lang="en-US" baseline="0" dirty="0">
                <a:ea typeface="ＭＳ Ｐゴシック" pitchFamily="34" charset="-128"/>
              </a:rPr>
              <a:t> of</a:t>
            </a:r>
            <a:r>
              <a:rPr lang="en-US" dirty="0">
                <a:ea typeface="ＭＳ Ｐゴシック" pitchFamily="34" charset="-128"/>
              </a:rPr>
              <a:t>: </a:t>
            </a:r>
          </a:p>
          <a:p>
            <a:endParaRPr lang="en-US" dirty="0">
              <a:ea typeface="ＭＳ Ｐゴシック" pitchFamily="34" charset="-128"/>
            </a:endParaRPr>
          </a:p>
          <a:p>
            <a:pPr>
              <a:buFont typeface="Arial" pitchFamily="34" charset="0"/>
              <a:buChar char="•"/>
            </a:pPr>
            <a:r>
              <a:rPr lang="en-US" dirty="0">
                <a:ea typeface="ＭＳ Ｐゴシック" pitchFamily="34" charset="-128"/>
              </a:rPr>
              <a:t>the April after graduating or leaving a course; or</a:t>
            </a:r>
          </a:p>
          <a:p>
            <a:pPr>
              <a:buFont typeface="Arial" pitchFamily="34" charset="0"/>
              <a:buChar char="•"/>
            </a:pPr>
            <a:endParaRPr lang="en-US" dirty="0">
              <a:ea typeface="ＭＳ Ｐゴシック" pitchFamily="34" charset="-128"/>
            </a:endParaRPr>
          </a:p>
          <a:p>
            <a:pPr>
              <a:buFont typeface="Arial" pitchFamily="34" charset="0"/>
              <a:buChar char="•"/>
            </a:pPr>
            <a:r>
              <a:rPr lang="en-US" dirty="0">
                <a:ea typeface="ＭＳ Ｐゴシック" pitchFamily="34" charset="-128"/>
              </a:rPr>
              <a:t>The April after the fourth anniversary of the start of a course - RPI + 3%</a:t>
            </a:r>
          </a:p>
          <a:p>
            <a:endParaRPr lang="en-US" b="1" dirty="0">
              <a:ea typeface="ＭＳ Ｐゴシック" pitchFamily="34" charset="-128"/>
            </a:endParaRPr>
          </a:p>
          <a:p>
            <a:r>
              <a:rPr lang="en-US" b="1" dirty="0">
                <a:ea typeface="ＭＳ Ｐゴシック" pitchFamily="34" charset="-128"/>
              </a:rPr>
              <a:t>From the April after graduating or leaving a course, or after the fourth anniversary of the start of a course - RPI</a:t>
            </a:r>
          </a:p>
          <a:p>
            <a:endParaRPr lang="en-GB" dirty="0">
              <a:ea typeface="ＭＳ Ｐゴシック" pitchFamily="34" charset="-128"/>
            </a:endParaRPr>
          </a:p>
          <a:p>
            <a:endParaRPr lang="en-GB" dirty="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https://www.savethestudent.org/money/student-money-survey-2020.html</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5ADD1-F630-4E93-A65F-2BE7E463F77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0601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As would be expected, London has the highest average student rent in the UK. However, rent in the South East and South West is not far behind. In the case of Northern Ireland, there wasn't sufficient data to provide a reliable figure.</a:t>
            </a:r>
          </a:p>
          <a:p>
            <a:endParaRPr lang="en-GB" sz="1200" b="0" kern="1200" dirty="0">
              <a:solidFill>
                <a:schemeClr val="tx1"/>
              </a:solidFill>
              <a:effectLst/>
              <a:latin typeface="+mn-lt"/>
              <a:ea typeface="+mn-ea"/>
              <a:cs typeface="+mn-cs"/>
            </a:endParaRPr>
          </a:p>
          <a:p>
            <a:r>
              <a:rPr lang="en-GB" dirty="0">
                <a:hlinkClick r:id="rId3"/>
              </a:rPr>
              <a:t>National Student Accommodation Survey 2021 – Results - Save the Student</a:t>
            </a:r>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5ADD1-F630-4E93-A65F-2BE7E463F77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2802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31800" indent="-358775" eaLnBrk="0" hangingPunct="0"/>
            <a:endParaRPr lang="en-GB"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8F06BC3-6117-4E1D-B9D9-E7699CC24DBE}" type="slidenum">
              <a:rPr lang="en-GB" smtClean="0"/>
              <a:pPr/>
              <a:t>33</a:t>
            </a:fld>
            <a:endParaRPr lang="en-GB" dirty="0"/>
          </a:p>
        </p:txBody>
      </p:sp>
    </p:spTree>
    <p:extLst>
      <p:ext uri="{BB962C8B-B14F-4D97-AF65-F5344CB8AC3E}">
        <p14:creationId xmlns:p14="http://schemas.microsoft.com/office/powerpoint/2010/main" val="87721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GB" dirty="0">
              <a:ea typeface="MS PGothic" pitchFamily="34" charset="-128"/>
            </a:endParaRPr>
          </a:p>
        </p:txBody>
      </p:sp>
      <p:sp>
        <p:nvSpPr>
          <p:cNvPr id="50180" name="Slide Number Placeholder 3"/>
          <p:cNvSpPr>
            <a:spLocks noGrp="1"/>
          </p:cNvSpPr>
          <p:nvPr>
            <p:ph type="sldNum" sz="quarter" idx="5"/>
          </p:nvPr>
        </p:nvSpPr>
        <p:spPr bwMode="auto">
          <a:noFill/>
          <a:ln>
            <a:miter lim="800000"/>
            <a:headEnd/>
            <a:tailEnd/>
          </a:ln>
        </p:spPr>
        <p:txBody>
          <a:bodyPr/>
          <a:lstStyle/>
          <a:p>
            <a:fld id="{36470388-7C17-43F7-A033-C100AB1BCB40}" type="slidenum">
              <a:rPr lang="en-US" smtClean="0"/>
              <a:pPr/>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1" u="none" strike="noStrike" kern="1200" baseline="0" dirty="0">
                <a:solidFill>
                  <a:schemeClr val="tx1"/>
                </a:solidFill>
                <a:latin typeface="+mn-lt"/>
                <a:ea typeface="+mn-ea"/>
                <a:cs typeface="+mn-cs"/>
              </a:rPr>
              <a:t>Household Income Assessment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income assessment for full year and final year rates of loans for living costs is calculated as follows: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Parental Home Rate: £1 reduction in loan for every complete £7.43 increase in income above £25,000. </a:t>
            </a:r>
          </a:p>
          <a:p>
            <a:r>
              <a:rPr lang="en-GB" sz="1200" b="0" i="0" u="none" strike="noStrike" kern="1200" baseline="0" dirty="0">
                <a:solidFill>
                  <a:schemeClr val="tx1"/>
                </a:solidFill>
                <a:latin typeface="+mn-lt"/>
                <a:ea typeface="+mn-ea"/>
                <a:cs typeface="+mn-cs"/>
              </a:rPr>
              <a:t>London Rate: £1 reduction in loan for every complete £7.24 increase in income above £25,000. </a:t>
            </a:r>
          </a:p>
          <a:p>
            <a:r>
              <a:rPr lang="en-GB" sz="1200" b="0" i="0" u="none" strike="noStrike" kern="1200" baseline="0" dirty="0">
                <a:solidFill>
                  <a:schemeClr val="tx1"/>
                </a:solidFill>
                <a:latin typeface="+mn-lt"/>
                <a:ea typeface="+mn-ea"/>
                <a:cs typeface="+mn-cs"/>
              </a:rPr>
              <a:t>Elsewhere Rate: £1 reduction in loan for every complete £7.36 increase in income above £25,000. </a:t>
            </a:r>
          </a:p>
          <a:p>
            <a:r>
              <a:rPr lang="en-GB" sz="1200" b="0" i="0" u="none" strike="noStrike" kern="1200" baseline="0" dirty="0">
                <a:solidFill>
                  <a:schemeClr val="tx1"/>
                </a:solidFill>
                <a:latin typeface="+mn-lt"/>
                <a:ea typeface="+mn-ea"/>
                <a:cs typeface="+mn-cs"/>
              </a:rPr>
              <a:t>Overseas Rate: £1 reduction in loan for every complete £7.29 increase in income above £25,000.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income threshold for the minimum non-income assessed full rate of overseas loan is: £65,919. </a:t>
            </a:r>
            <a:endParaRPr lang="en-GB" dirty="0"/>
          </a:p>
        </p:txBody>
      </p:sp>
      <p:sp>
        <p:nvSpPr>
          <p:cNvPr id="4" name="Slide Number Placeholder 3"/>
          <p:cNvSpPr>
            <a:spLocks noGrp="1"/>
          </p:cNvSpPr>
          <p:nvPr>
            <p:ph type="sldNum" sz="quarter" idx="10"/>
          </p:nvPr>
        </p:nvSpPr>
        <p:spPr/>
        <p:txBody>
          <a:bodyPr/>
          <a:lstStyle/>
          <a:p>
            <a:fld id="{68F06BC3-6117-4E1D-B9D9-E7699CC24DBE}" type="slidenum">
              <a:rPr lang="en-GB" smtClean="0">
                <a:solidFill>
                  <a:prstClr val="black"/>
                </a:solidFill>
              </a:rPr>
              <a:pPr/>
              <a:t>10</a:t>
            </a:fld>
            <a:endParaRPr lang="en-GB"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income assessment for full year and final year rates of loans for living costs is calculated as follows: </a:t>
            </a:r>
          </a:p>
          <a:p>
            <a:endParaRPr lang="en-GB" dirty="0"/>
          </a:p>
          <a:p>
            <a:r>
              <a:rPr lang="en-GB" dirty="0"/>
              <a:t>Parental Home Rate: £1 reduction in loan for every complete £7.27 increase in income above £25,000. London Rate: £1 reduction in loan for every complete £7.08 increase in income above £25,000. Elsewhere Rate: £1 reduction in loan for every complete £7.20 increase in income above £25,000. Overseas Rate: £1 reduction in loan for every complete £7.13 increase in income above £25,000. The income threshold for the minimum non-income assessed full rate of overseas loan is: £65,941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06BC3-6117-4E1D-B9D9-E7699CC24DB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431800" indent="-358775"/>
            <a:r>
              <a:rPr lang="en-US" sz="1200" b="1" dirty="0"/>
              <a:t>A student is considered independent if:</a:t>
            </a:r>
            <a:endParaRPr lang="en-US" sz="1200" dirty="0"/>
          </a:p>
          <a:p>
            <a:pPr marL="431800" indent="-358775">
              <a:buFont typeface="Arial" pitchFamily="34" charset="0"/>
              <a:buChar char="•"/>
            </a:pPr>
            <a:r>
              <a:rPr lang="en-US" sz="1200" dirty="0"/>
              <a:t>They’ve been married or formed a civil partnership before the start of the academic year even if that marriage or civil partnership has ended</a:t>
            </a:r>
          </a:p>
          <a:p>
            <a:pPr marL="431800" indent="-358775">
              <a:buFont typeface="Arial" pitchFamily="34" charset="0"/>
              <a:buChar char="•"/>
            </a:pPr>
            <a:endParaRPr lang="en-US" sz="1200" dirty="0"/>
          </a:p>
          <a:p>
            <a:pPr marL="431800" indent="-358775"/>
            <a:r>
              <a:rPr lang="en-US" sz="1200" dirty="0"/>
              <a:t>• 	They have no living parents</a:t>
            </a:r>
          </a:p>
          <a:p>
            <a:pPr marL="431800" indent="-358775"/>
            <a:endParaRPr lang="en-US" sz="1200" dirty="0"/>
          </a:p>
          <a:p>
            <a:pPr marL="431800" indent="-358775"/>
            <a:r>
              <a:rPr lang="en-US" sz="1200" dirty="0"/>
              <a:t>• 	They’ve supported themselves for at least three years before the start of their course</a:t>
            </a:r>
          </a:p>
          <a:p>
            <a:pPr marL="431800" indent="-358775"/>
            <a:endParaRPr lang="en-US" sz="1200" dirty="0"/>
          </a:p>
          <a:p>
            <a:pPr marL="431800" indent="-358775">
              <a:buFont typeface="Arial" pitchFamily="34" charset="0"/>
              <a:buChar char="•"/>
            </a:pPr>
            <a:r>
              <a:rPr lang="en-US" sz="1200" dirty="0"/>
              <a:t>They’ve not communicated with their parents for one year before the beginning of the academic year for which they are applying for support, or can demonstrate a permanent estrangement from their parents</a:t>
            </a:r>
          </a:p>
          <a:p>
            <a:endParaRPr lang="en-GB" dirty="0"/>
          </a:p>
          <a:p>
            <a:pPr marL="431800" indent="-358775">
              <a:buFont typeface="Arial" pitchFamily="34" charset="0"/>
              <a:buChar char="•"/>
            </a:pPr>
            <a:r>
              <a:rPr lang="en-US" sz="1200" dirty="0"/>
              <a:t>Their parents cannot be traced or it is not practical or possible to contact them</a:t>
            </a:r>
          </a:p>
          <a:p>
            <a:pPr marL="431800" indent="-358775"/>
            <a:endParaRPr lang="en-US" sz="1200" dirty="0"/>
          </a:p>
          <a:p>
            <a:pPr marL="431800" indent="-358775">
              <a:buFont typeface="Arial" pitchFamily="34" charset="0"/>
              <a:buChar char="•"/>
            </a:pPr>
            <a:r>
              <a:rPr lang="en-US" sz="1200" dirty="0"/>
              <a:t>Their parents live outside of the EC and an income assessment would put them in jeopardy, or if not reasonably practicable for them to send funds to the UK if a contribution were assessed</a:t>
            </a:r>
          </a:p>
          <a:p>
            <a:pPr marL="431800" indent="-358775">
              <a:buFont typeface="Arial" pitchFamily="34" charset="0"/>
              <a:buChar char="•"/>
            </a:pPr>
            <a:endParaRPr lang="en-US" sz="1200" dirty="0"/>
          </a:p>
          <a:p>
            <a:pPr marL="431800" indent="-358775"/>
            <a:r>
              <a:rPr lang="en-US" sz="1200" dirty="0"/>
              <a:t>• 	Subject to certain exceptions, they were looked after by a local authority throughout any three month period ending on or after the date on which they turned 16 and before the first day of the first academic year of their course</a:t>
            </a:r>
          </a:p>
          <a:p>
            <a:endParaRPr lang="en-GB" dirty="0"/>
          </a:p>
          <a:p>
            <a:pPr marL="431800" indent="-358775"/>
            <a:r>
              <a:rPr lang="en-GB" sz="1200" b="1" i="0" kern="1200" dirty="0">
                <a:solidFill>
                  <a:schemeClr val="tx1"/>
                </a:solidFill>
                <a:latin typeface="+mn-lt"/>
                <a:ea typeface="+mn-ea"/>
                <a:cs typeface="+mn-cs"/>
              </a:rPr>
              <a:t>NNECL </a:t>
            </a:r>
            <a:r>
              <a:rPr lang="en-GB" sz="1200" b="0" i="0" kern="1200" dirty="0">
                <a:solidFill>
                  <a:schemeClr val="tx1"/>
                </a:solidFill>
                <a:latin typeface="+mn-lt"/>
                <a:ea typeface="+mn-ea"/>
                <a:cs typeface="+mn-cs"/>
              </a:rPr>
              <a:t>- The National Network for the Education of Care Leavers (NNECL) was established in June 2013 by higher education institutions and national</a:t>
            </a:r>
          </a:p>
          <a:p>
            <a:pPr marL="431800" indent="-358775"/>
            <a:r>
              <a:rPr lang="en-GB" sz="1200" b="0" i="0" kern="1200" dirty="0">
                <a:solidFill>
                  <a:schemeClr val="tx1"/>
                </a:solidFill>
                <a:latin typeface="+mn-lt"/>
                <a:ea typeface="+mn-ea"/>
                <a:cs typeface="+mn-cs"/>
              </a:rPr>
              <a:t>organisations committed to the progression and support of Care Leavers in higher education.</a:t>
            </a:r>
          </a:p>
          <a:p>
            <a:pPr marL="431800" indent="-358775"/>
            <a:endParaRPr lang="en-GB" sz="1200" b="0" i="0" kern="1200" dirty="0">
              <a:solidFill>
                <a:schemeClr val="tx1"/>
              </a:solidFill>
              <a:latin typeface="+mn-lt"/>
              <a:ea typeface="+mn-ea"/>
              <a:cs typeface="+mn-cs"/>
            </a:endParaRPr>
          </a:p>
          <a:p>
            <a:pPr marL="431800" indent="-358775"/>
            <a:r>
              <a:rPr lang="en-GB" sz="1200" b="1" i="0" kern="1200" dirty="0">
                <a:solidFill>
                  <a:schemeClr val="tx1"/>
                </a:solidFill>
                <a:latin typeface="+mn-lt"/>
                <a:ea typeface="+mn-ea"/>
                <a:cs typeface="+mn-cs"/>
              </a:rPr>
              <a:t>Propel</a:t>
            </a:r>
            <a:r>
              <a:rPr lang="en-GB" sz="1200" b="0" i="0" kern="1200" dirty="0">
                <a:solidFill>
                  <a:schemeClr val="tx1"/>
                </a:solidFill>
                <a:latin typeface="+mn-lt"/>
                <a:ea typeface="+mn-ea"/>
                <a:cs typeface="+mn-cs"/>
              </a:rPr>
              <a:t> is brought to you by </a:t>
            </a:r>
            <a:r>
              <a:rPr lang="en-GB" sz="1200" b="0" i="0" u="none" strike="noStrike" kern="1200" dirty="0">
                <a:solidFill>
                  <a:schemeClr val="tx1"/>
                </a:solidFill>
                <a:latin typeface="+mn-lt"/>
                <a:ea typeface="+mn-ea"/>
                <a:cs typeface="+mn-cs"/>
                <a:hlinkClick r:id="rId3"/>
              </a:rPr>
              <a:t>The Who Cares? Trust</a:t>
            </a:r>
            <a:r>
              <a:rPr lang="en-GB" sz="1200" b="0" i="0" kern="1200" dirty="0">
                <a:solidFill>
                  <a:schemeClr val="tx1"/>
                </a:solidFill>
                <a:latin typeface="+mn-lt"/>
                <a:ea typeface="+mn-ea"/>
                <a:cs typeface="+mn-cs"/>
              </a:rPr>
              <a:t>, a voice for children in care. Everything we do is designed to improve the day-to-day</a:t>
            </a:r>
          </a:p>
          <a:p>
            <a:pPr marL="431800" indent="-358775"/>
            <a:r>
              <a:rPr lang="en-GB" sz="1200" b="0" i="0" kern="1200" dirty="0">
                <a:solidFill>
                  <a:schemeClr val="tx1"/>
                </a:solidFill>
                <a:latin typeface="+mn-lt"/>
                <a:ea typeface="+mn-ea"/>
                <a:cs typeface="+mn-cs"/>
              </a:rPr>
              <a:t>experience of children and young people in care - and their future lives.</a:t>
            </a:r>
            <a:endParaRPr lang="en-US" sz="1200" dirty="0"/>
          </a:p>
          <a:p>
            <a:endParaRPr lang="en-GB" dirty="0"/>
          </a:p>
        </p:txBody>
      </p:sp>
      <p:sp>
        <p:nvSpPr>
          <p:cNvPr id="4" name="Slide Number Placeholder 3"/>
          <p:cNvSpPr>
            <a:spLocks noGrp="1"/>
          </p:cNvSpPr>
          <p:nvPr>
            <p:ph type="sldNum" sz="quarter" idx="10"/>
          </p:nvPr>
        </p:nvSpPr>
        <p:spPr/>
        <p:txBody>
          <a:bodyPr/>
          <a:lstStyle/>
          <a:p>
            <a:fld id="{68F06BC3-6117-4E1D-B9D9-E7699CC24DBE}" type="slidenum">
              <a:rPr lang="en-GB" smtClean="0"/>
              <a:pPr/>
              <a:t>12</a:t>
            </a:fld>
            <a:endParaRPr lang="en-GB" dirty="0"/>
          </a:p>
        </p:txBody>
      </p:sp>
    </p:spTree>
    <p:extLst>
      <p:ext uri="{BB962C8B-B14F-4D97-AF65-F5344CB8AC3E}">
        <p14:creationId xmlns:p14="http://schemas.microsoft.com/office/powerpoint/2010/main" val="2978733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hangingPunct="0"/>
            <a:r>
              <a:rPr lang="en-GB" dirty="0"/>
              <a:t>Household Income Assessment The income assessment for full year and final year rates of loans for living costs is calculated as follows: </a:t>
            </a:r>
          </a:p>
          <a:p>
            <a:pPr hangingPunct="0"/>
            <a:endParaRPr lang="en-GB" dirty="0"/>
          </a:p>
          <a:p>
            <a:pPr hangingPunct="0"/>
            <a:r>
              <a:rPr lang="en-GB" dirty="0"/>
              <a:t>Parental Home Rate: £1 reduction in loan for every complete £7.27 increase in income above £25,000. </a:t>
            </a:r>
          </a:p>
          <a:p>
            <a:pPr hangingPunct="0"/>
            <a:endParaRPr lang="en-GB" dirty="0"/>
          </a:p>
          <a:p>
            <a:pPr hangingPunct="0"/>
            <a:r>
              <a:rPr lang="en-GB" dirty="0"/>
              <a:t>London Rate: £1 reduction in loan for every complete £7.08 increase in income above £25,000. </a:t>
            </a:r>
          </a:p>
          <a:p>
            <a:pPr hangingPunct="0"/>
            <a:endParaRPr lang="en-GB" dirty="0"/>
          </a:p>
          <a:p>
            <a:pPr hangingPunct="0"/>
            <a:r>
              <a:rPr lang="en-GB" dirty="0"/>
              <a:t>Elsewhere Rate: £1 reduction in loan for every complete £7.20 increase in income above £25,000. </a:t>
            </a:r>
          </a:p>
          <a:p>
            <a:pPr hangingPunct="0"/>
            <a:endParaRPr lang="en-GB" dirty="0"/>
          </a:p>
          <a:p>
            <a:pPr hangingPunct="0"/>
            <a:r>
              <a:rPr lang="en-GB" dirty="0"/>
              <a:t>Overseas Rate: £1 reduction in loan for every complete £7.13 increase in income above £25,000. The income threshold for the minimum non-income assessed full rate of overseas loan is: £65,941</a:t>
            </a:r>
          </a:p>
          <a:p>
            <a:pPr hangingPunct="0"/>
            <a:endParaRPr lang="en-GB" dirty="0"/>
          </a:p>
          <a:p>
            <a:pPr hangingPunct="0"/>
            <a:r>
              <a:rPr lang="en-GB" dirty="0"/>
              <a:t> Students on household incomes of £25,000 or less qualify for the maximum loan for living costs at the respective Home, Elsewhere or London rate of loan. </a:t>
            </a:r>
          </a:p>
          <a:p>
            <a:pPr hangingPunct="0"/>
            <a:endParaRPr lang="en-GB" dirty="0"/>
          </a:p>
          <a:p>
            <a:pPr hangingPunct="0"/>
            <a:r>
              <a:rPr lang="en-GB" dirty="0"/>
              <a:t>Home Rate: Students with household incomes above £25,000 lose £1 of loan for every complete £7.27 of income above £25,000 until the amount they receive reaches 44% of the maximum amount, at which point there is no further reduction. </a:t>
            </a:r>
          </a:p>
          <a:p>
            <a:pPr hangingPunct="0"/>
            <a:endParaRPr lang="en-GB" dirty="0"/>
          </a:p>
          <a:p>
            <a:pPr hangingPunct="0"/>
            <a:r>
              <a:rPr lang="en-GB" dirty="0"/>
              <a:t>London Rate: Students with household incomes above £25,000 lose £1 of loan for every complete £7.08 of income above £25,000 until the amount they receive reaches 49.8% of the maximum amount, at which point there is no further reduction. </a:t>
            </a:r>
          </a:p>
          <a:p>
            <a:pPr hangingPunct="0"/>
            <a:endParaRPr lang="en-GB" dirty="0"/>
          </a:p>
          <a:p>
            <a:pPr hangingPunct="0"/>
            <a:r>
              <a:rPr lang="en-GB" dirty="0"/>
              <a:t>Elsewhere Rate: Students with household incomes above £25,000 lose £1 of loan for every complete £7.20 of income above £25,000 until the amount they receive reaches 46.6% of the maximum amount (indicated at (+) in the table above), at which point there is no further reduction. </a:t>
            </a:r>
          </a:p>
          <a:p>
            <a:pPr hangingPunct="0"/>
            <a:endParaRPr lang="en-GB" dirty="0"/>
          </a:p>
          <a:p>
            <a:pPr hangingPunct="0"/>
            <a:r>
              <a:rPr lang="en-GB" dirty="0"/>
              <a:t>The ‘Assessed Contribution’ is calculated for incomes above £42,875</a:t>
            </a:r>
          </a:p>
          <a:p>
            <a:pPr hangingPunct="0"/>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47F42-F17D-483E-A283-E9B9C65CEE4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4170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dirty="0"/>
              <a:t>If you're not financially supported by your parents, then you might be classed as an independent student. </a:t>
            </a:r>
          </a:p>
          <a:p>
            <a:endParaRPr lang="en-GB" dirty="0"/>
          </a:p>
          <a:p>
            <a:r>
              <a:rPr lang="en-GB" dirty="0"/>
              <a:t>This means Student Finance England won't take your parents' income into account when working out the household income contribution. </a:t>
            </a:r>
          </a:p>
          <a:p>
            <a:endParaRPr lang="en-GB" dirty="0"/>
          </a:p>
          <a:p>
            <a:r>
              <a:rPr lang="en-GB" dirty="0"/>
              <a:t>To be classed as an independent student you'll meet one of the following conditions: </a:t>
            </a:r>
          </a:p>
          <a:p>
            <a:endParaRPr lang="en-GB" dirty="0"/>
          </a:p>
          <a:p>
            <a:r>
              <a:rPr lang="en-GB" dirty="0"/>
              <a:t>• You have the care of a person under the age of 18 on the first day of the academic year. </a:t>
            </a:r>
          </a:p>
          <a:p>
            <a:endParaRPr lang="en-GB" dirty="0"/>
          </a:p>
          <a:p>
            <a:r>
              <a:rPr lang="en-GB" dirty="0"/>
              <a:t>• You’re 25 or over on the first day of the academic year. </a:t>
            </a:r>
          </a:p>
          <a:p>
            <a:endParaRPr lang="en-GB" dirty="0"/>
          </a:p>
          <a:p>
            <a:r>
              <a:rPr lang="en-GB" dirty="0"/>
              <a:t>• You’ve been married or in a civil partnership before the start of the academic year, even if you’re now divorced or separated. </a:t>
            </a:r>
          </a:p>
          <a:p>
            <a:endParaRPr lang="en-GB" dirty="0"/>
          </a:p>
          <a:p>
            <a:r>
              <a:rPr lang="en-GB" dirty="0"/>
              <a:t>• You have no living parents. </a:t>
            </a:r>
          </a:p>
          <a:p>
            <a:endParaRPr lang="en-GB" dirty="0"/>
          </a:p>
          <a:p>
            <a:r>
              <a:rPr lang="en-GB" dirty="0"/>
              <a:t>• You’ve supported yourself for at least 3 years before the start of your course. </a:t>
            </a:r>
          </a:p>
          <a:p>
            <a:endParaRPr lang="en-GB" dirty="0"/>
          </a:p>
          <a:p>
            <a:r>
              <a:rPr lang="en-GB" dirty="0"/>
              <a:t>This includes any time you: - were in paid, full-time employment - received Income Support, Jobseeker’s Allowance or other state benefits - received any pension, allowance or other benefit because of a disability or by any reason of confinement, sickness or illness - received training under any scheme for the unemployed or other funding by any state authority or agency </a:t>
            </a:r>
          </a:p>
          <a:p>
            <a:endParaRPr lang="en-GB" dirty="0"/>
          </a:p>
          <a:p>
            <a:r>
              <a:rPr lang="en-GB" dirty="0"/>
              <a:t>• Your parents can’t be traced or it’s not practical or possible to contact them. </a:t>
            </a:r>
          </a:p>
          <a:p>
            <a:endParaRPr lang="en-GB" dirty="0"/>
          </a:p>
          <a:p>
            <a:r>
              <a:rPr lang="en-GB" dirty="0"/>
              <a:t>• Your parents live outside the European Union and an income assessment would put them in jeopardy, or it’s not reasonably practical for them to send funds to the UK if a contribution were assessed (this may apply to you if you’re a refugee). </a:t>
            </a:r>
          </a:p>
          <a:p>
            <a:endParaRPr lang="en-GB" dirty="0"/>
          </a:p>
          <a:p>
            <a:r>
              <a:rPr lang="en-GB" dirty="0"/>
              <a:t>• You’ve not communicated with your parents for one year before the beginning of the academic year, or you can demonstrate you’re permanently estranged from your parents. </a:t>
            </a:r>
          </a:p>
          <a:p>
            <a:endParaRPr lang="en-GB" dirty="0"/>
          </a:p>
          <a:p>
            <a:r>
              <a:rPr lang="en-GB" dirty="0"/>
              <a:t>• Subject to certain exceptions, you were looked after by a local authority throughout any 3 month period ending on or after the date on which you turned 16, and before the first day of the first academic year of your course.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06BC3-6117-4E1D-B9D9-E7699CC24DB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8733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normAutofit fontScale="55000" lnSpcReduction="20000"/>
          </a:bodyPr>
          <a:lstStyle/>
          <a:p>
            <a:r>
              <a:rPr lang="en-GB" b="1" dirty="0">
                <a:ea typeface="ＭＳ Ｐゴシック" pitchFamily="34" charset="-128"/>
              </a:rPr>
              <a:t>Childcare Grant</a:t>
            </a:r>
          </a:p>
          <a:p>
            <a:r>
              <a:rPr lang="en-GB" b="0" dirty="0">
                <a:ea typeface="ＭＳ Ｐゴシック" pitchFamily="34" charset="-128"/>
              </a:rPr>
              <a:t>Helps with childcare costs for dependent children aged under 15 at the beginning of the academic year (or under</a:t>
            </a:r>
            <a:r>
              <a:rPr lang="en-GB" b="0" baseline="0" dirty="0">
                <a:ea typeface="ＭＳ Ｐゴシック" pitchFamily="34" charset="-128"/>
              </a:rPr>
              <a:t> </a:t>
            </a:r>
            <a:r>
              <a:rPr lang="en-GB" b="0" dirty="0">
                <a:ea typeface="ＭＳ Ｐゴシック" pitchFamily="34" charset="-128"/>
              </a:rPr>
              <a:t>17 if they have special educational needs) in registered or approved childcare. For more details on what childcare</a:t>
            </a:r>
            <a:r>
              <a:rPr lang="en-GB" b="0" baseline="0" dirty="0">
                <a:ea typeface="ＭＳ Ｐゴシック" pitchFamily="34" charset="-128"/>
              </a:rPr>
              <a:t> </a:t>
            </a:r>
            <a:r>
              <a:rPr lang="en-GB" b="0" dirty="0">
                <a:ea typeface="ＭＳ Ｐゴシック" pitchFamily="34" charset="-128"/>
              </a:rPr>
              <a:t>qualifies, visit www.gov.uk/studentfinance</a:t>
            </a:r>
          </a:p>
          <a:p>
            <a:endParaRPr lang="en-GB" b="0" dirty="0">
              <a:ea typeface="ＭＳ Ｐゴシック" pitchFamily="34" charset="-128"/>
            </a:endParaRPr>
          </a:p>
          <a:p>
            <a:r>
              <a:rPr lang="en-GB" b="0" dirty="0">
                <a:ea typeface="ＭＳ Ｐゴシック" pitchFamily="34" charset="-128"/>
              </a:rPr>
              <a:t>Depending on their household income, the student can apply for 85% of their actual childcare. They can get this money for term times and holidays. Students won’t qualify for this grant if they, or their husband, wife or partner get the childcare part of the Working Tax Credit or childcare element of Universal Credit from HM Revenue &amp; Customs.</a:t>
            </a:r>
          </a:p>
          <a:p>
            <a:endParaRPr lang="en-GB" b="1" dirty="0">
              <a:ea typeface="ＭＳ Ｐゴシック" pitchFamily="34" charset="-128"/>
            </a:endParaRPr>
          </a:p>
          <a:p>
            <a:r>
              <a:rPr lang="en-GB" b="1" dirty="0">
                <a:ea typeface="ＭＳ Ｐゴシック" pitchFamily="34" charset="-128"/>
              </a:rPr>
              <a:t>Parents’ Learning Allowance</a:t>
            </a:r>
          </a:p>
          <a:p>
            <a:r>
              <a:rPr lang="en-GB" b="0" dirty="0">
                <a:ea typeface="ＭＳ Ｐゴシック" pitchFamily="34" charset="-128"/>
              </a:rPr>
              <a:t>This allowance can help with course-related costs for students with dependent children.</a:t>
            </a:r>
          </a:p>
          <a:p>
            <a:r>
              <a:rPr lang="en-GB" b="0" dirty="0">
                <a:ea typeface="ＭＳ Ｐゴシック" pitchFamily="34" charset="-128"/>
              </a:rPr>
              <a:t>The amount they can get depends on their household income; that is the income of the student’s husband, wife or partner (if they have one) and that of any dependants. </a:t>
            </a:r>
          </a:p>
          <a:p>
            <a:endParaRPr lang="en-GB" b="1" dirty="0">
              <a:ea typeface="ＭＳ Ｐゴシック" pitchFamily="34" charset="-128"/>
            </a:endParaRPr>
          </a:p>
          <a:p>
            <a:r>
              <a:rPr lang="en-GB" b="1" dirty="0">
                <a:ea typeface="ＭＳ Ｐゴシック" pitchFamily="34" charset="-128"/>
              </a:rPr>
              <a:t>Adult Dependants’ Grant</a:t>
            </a:r>
          </a:p>
          <a:p>
            <a:r>
              <a:rPr lang="en-GB" b="0" dirty="0">
                <a:ea typeface="ＭＳ Ｐゴシック" pitchFamily="34" charset="-128"/>
              </a:rPr>
              <a:t>The grant can help if a student has an adult who depends on them financially. This can’t be the student’s grown-up child or other adult who gets student finance. </a:t>
            </a:r>
          </a:p>
          <a:p>
            <a:r>
              <a:rPr lang="en-GB" b="0" dirty="0">
                <a:ea typeface="ＭＳ Ｐゴシック" pitchFamily="34" charset="-128"/>
              </a:rPr>
              <a:t>There are some exceptions to eligible ‘other adult dependants’; students can’t claim for a spouse, civil partner or co-habiting partner who is also a student receiving a statutory award.</a:t>
            </a:r>
          </a:p>
          <a:p>
            <a:endParaRPr lang="en-GB" b="0" dirty="0">
              <a:ea typeface="ＭＳ Ｐゴシック" pitchFamily="34" charset="-128"/>
            </a:endParaRPr>
          </a:p>
          <a:p>
            <a:r>
              <a:rPr lang="en-GB" b="1" dirty="0">
                <a:ea typeface="ＭＳ Ｐゴシック" pitchFamily="34" charset="-128"/>
              </a:rPr>
              <a:t>Disabled Students’ Allowances (DSAs) </a:t>
            </a:r>
            <a:r>
              <a:rPr lang="en-GB" b="0" dirty="0">
                <a:ea typeface="ＭＳ Ｐゴシック" pitchFamily="34" charset="-128"/>
              </a:rPr>
              <a:t>help pay for extra costs a student might have as a direct result of their disability, long-term health condition, mental-health condition or specific learning difficulty such as dyslexia or dyspraxia. DSAs are additional support available to students who</a:t>
            </a:r>
            <a:r>
              <a:rPr lang="en-GB" b="0" baseline="0" dirty="0">
                <a:ea typeface="ＭＳ Ｐゴシック" pitchFamily="34" charset="-128"/>
              </a:rPr>
              <a:t> </a:t>
            </a:r>
            <a:r>
              <a:rPr lang="en-GB" b="0" dirty="0">
                <a:ea typeface="ＭＳ Ｐゴシック" pitchFamily="34" charset="-128"/>
              </a:rPr>
              <a:t>may otherwise be prevented from attending a higher-education course because of a disability.</a:t>
            </a:r>
          </a:p>
          <a:p>
            <a:endParaRPr lang="en-GB" b="1" dirty="0">
              <a:ea typeface="ＭＳ Ｐゴシック" pitchFamily="34" charset="-128"/>
            </a:endParaRPr>
          </a:p>
          <a:p>
            <a:r>
              <a:rPr lang="en-GB" b="1" dirty="0">
                <a:ea typeface="ＭＳ Ｐゴシック" pitchFamily="34" charset="-128"/>
              </a:rPr>
              <a:t>Key facts about DSAs: </a:t>
            </a:r>
          </a:p>
          <a:p>
            <a:r>
              <a:rPr lang="en-GB" b="0" dirty="0">
                <a:ea typeface="ＭＳ Ｐゴシック" pitchFamily="34" charset="-128"/>
              </a:rPr>
              <a:t>• Available to undergraduates and postgraduates studying full-time or part-time (their part-time course must be at least 25% intensity of the full-time equivalent course) </a:t>
            </a:r>
          </a:p>
          <a:p>
            <a:r>
              <a:rPr lang="en-GB" b="0" dirty="0">
                <a:ea typeface="ＭＳ Ｐゴシック" pitchFamily="34" charset="-128"/>
              </a:rPr>
              <a:t>• Doesn’t have to be repaid</a:t>
            </a:r>
          </a:p>
          <a:p>
            <a:r>
              <a:rPr lang="en-GB" b="0" dirty="0">
                <a:ea typeface="ＭＳ Ｐゴシック" pitchFamily="34" charset="-128"/>
              </a:rPr>
              <a:t>•</a:t>
            </a:r>
            <a:r>
              <a:rPr lang="en-GB" b="0" baseline="0" dirty="0">
                <a:ea typeface="ＭＳ Ｐゴシック" pitchFamily="34" charset="-128"/>
              </a:rPr>
              <a:t> </a:t>
            </a:r>
            <a:r>
              <a:rPr lang="en-GB" b="0" dirty="0">
                <a:ea typeface="ＭＳ Ｐゴシック" pitchFamily="34" charset="-128"/>
              </a:rPr>
              <a:t>Doesn’t depend on household income: the amount students can get relates to their needs up to specified maximum amounts </a:t>
            </a:r>
          </a:p>
          <a:p>
            <a:r>
              <a:rPr lang="en-GB" b="0" dirty="0">
                <a:ea typeface="ＭＳ Ｐゴシック" pitchFamily="34" charset="-128"/>
              </a:rPr>
              <a:t>•</a:t>
            </a:r>
            <a:r>
              <a:rPr lang="en-GB" b="0" baseline="0" dirty="0">
                <a:ea typeface="ＭＳ Ｐゴシック" pitchFamily="34" charset="-128"/>
              </a:rPr>
              <a:t> </a:t>
            </a:r>
            <a:r>
              <a:rPr lang="en-GB" b="0" dirty="0">
                <a:ea typeface="ＭＳ Ｐゴシック" pitchFamily="34" charset="-128"/>
              </a:rPr>
              <a:t>Doesn’t affect benefit entitlement. For example, other help students might get, like Disability Living Allowance, won’t be affected by    DSAs </a:t>
            </a:r>
          </a:p>
          <a:p>
            <a:r>
              <a:rPr lang="en-GB" b="0" dirty="0">
                <a:ea typeface="ＭＳ Ｐゴシック" pitchFamily="34" charset="-128"/>
              </a:rPr>
              <a:t>•</a:t>
            </a:r>
            <a:r>
              <a:rPr lang="en-GB" b="0" baseline="0" dirty="0">
                <a:ea typeface="ＭＳ Ｐゴシック" pitchFamily="34" charset="-128"/>
              </a:rPr>
              <a:t> </a:t>
            </a:r>
            <a:r>
              <a:rPr lang="en-GB" b="0" dirty="0">
                <a:ea typeface="ＭＳ Ｐゴシック" pitchFamily="34" charset="-128"/>
              </a:rPr>
              <a:t>Isn’t affected by a student’s age</a:t>
            </a:r>
          </a:p>
          <a:p>
            <a:r>
              <a:rPr lang="en-GB" b="0" dirty="0">
                <a:ea typeface="ＭＳ Ｐゴシック" pitchFamily="34" charset="-128"/>
              </a:rPr>
              <a:t>•</a:t>
            </a:r>
            <a:r>
              <a:rPr lang="en-GB" b="0" baseline="0" dirty="0">
                <a:ea typeface="ＭＳ Ｐゴシック" pitchFamily="34" charset="-128"/>
              </a:rPr>
              <a:t> </a:t>
            </a:r>
            <a:r>
              <a:rPr lang="en-GB" b="0" dirty="0">
                <a:ea typeface="ＭＳ Ｐゴシック" pitchFamily="34" charset="-128"/>
              </a:rPr>
              <a:t>Isn’t affected by previous study</a:t>
            </a:r>
          </a:p>
          <a:p>
            <a:r>
              <a:rPr lang="en-GB" b="0" dirty="0">
                <a:ea typeface="ＭＳ Ｐゴシック" pitchFamily="34" charset="-128"/>
              </a:rPr>
              <a:t>•</a:t>
            </a:r>
            <a:r>
              <a:rPr lang="en-GB" b="0" baseline="0" dirty="0">
                <a:ea typeface="ＭＳ Ｐゴシック" pitchFamily="34" charset="-128"/>
              </a:rPr>
              <a:t> </a:t>
            </a:r>
            <a:r>
              <a:rPr lang="en-GB" b="0" dirty="0">
                <a:ea typeface="ＭＳ Ｐゴシック" pitchFamily="34" charset="-128"/>
              </a:rPr>
              <a:t>Is paid directly to the supplier of the service or (in some circumstances) into the student’s bank account</a:t>
            </a:r>
          </a:p>
          <a:p>
            <a:endParaRPr lang="en-GB" b="0" dirty="0">
              <a:ea typeface="ＭＳ Ｐゴシック" pitchFamily="34" charset="-128"/>
            </a:endParaRPr>
          </a:p>
          <a:p>
            <a:r>
              <a:rPr lang="en-GB" b="1" dirty="0">
                <a:ea typeface="ＭＳ Ｐゴシック" pitchFamily="34" charset="-128"/>
              </a:rPr>
              <a:t>Who can get DSAs? </a:t>
            </a:r>
          </a:p>
          <a:p>
            <a:r>
              <a:rPr lang="en-GB" b="0" dirty="0">
                <a:ea typeface="ＭＳ Ｐゴシック" pitchFamily="34" charset="-128"/>
              </a:rPr>
              <a:t>DSAs are available to those who have:</a:t>
            </a:r>
          </a:p>
          <a:p>
            <a:r>
              <a:rPr lang="en-GB" b="0" dirty="0">
                <a:ea typeface="ＭＳ Ｐゴシック" pitchFamily="34" charset="-128"/>
              </a:rPr>
              <a:t>• a mental-health condition, such as anxiety or depression; </a:t>
            </a:r>
          </a:p>
          <a:p>
            <a:r>
              <a:rPr lang="en-GB" b="0" dirty="0">
                <a:ea typeface="ＭＳ Ｐゴシック" pitchFamily="34" charset="-128"/>
              </a:rPr>
              <a:t>• a specific learning difficulty, such as dyslexia or dyspraxia; </a:t>
            </a:r>
          </a:p>
          <a:p>
            <a:r>
              <a:rPr lang="en-GB" b="0" dirty="0">
                <a:ea typeface="ＭＳ Ｐゴシック" pitchFamily="34" charset="-128"/>
              </a:rPr>
              <a:t>• a developmental disorder, such as autism or ADHD/ADD; </a:t>
            </a:r>
          </a:p>
          <a:p>
            <a:r>
              <a:rPr lang="en-GB" b="0" dirty="0">
                <a:ea typeface="ＭＳ Ｐゴシック" pitchFamily="34" charset="-128"/>
              </a:rPr>
              <a:t>• a progressive medical condition such as Multiple Sclerosis, cancer or HIV; </a:t>
            </a:r>
          </a:p>
          <a:p>
            <a:r>
              <a:rPr lang="en-GB" b="0" dirty="0">
                <a:ea typeface="ＭＳ Ｐゴシック" pitchFamily="34" charset="-128"/>
              </a:rPr>
              <a:t>• a sensory impairment which could affect the ability to see or hear;</a:t>
            </a:r>
          </a:p>
          <a:p>
            <a:r>
              <a:rPr lang="en-GB" b="0" dirty="0">
                <a:ea typeface="ＭＳ Ｐゴシック" pitchFamily="34" charset="-128"/>
              </a:rPr>
              <a:t>• another physical or medical condition; or </a:t>
            </a:r>
          </a:p>
          <a:p>
            <a:r>
              <a:rPr lang="en-GB" b="0" dirty="0">
                <a:ea typeface="ＭＳ Ｐゴシック" pitchFamily="34" charset="-128"/>
              </a:rPr>
              <a:t>• a long-term health condition.</a:t>
            </a:r>
          </a:p>
          <a:p>
            <a:endParaRPr lang="en-GB" b="0" dirty="0">
              <a:ea typeface="ＭＳ Ｐゴシック" pitchFamily="34" charset="-128"/>
            </a:endParaRPr>
          </a:p>
          <a:p>
            <a:r>
              <a:rPr lang="en-GB" b="0" dirty="0">
                <a:ea typeface="ＭＳ Ｐゴシック" pitchFamily="34" charset="-128"/>
              </a:rPr>
              <a:t>Other conditions not mentioned on this list may be covered by DSAs</a:t>
            </a:r>
          </a:p>
          <a:p>
            <a:endParaRPr lang="en-GB" b="0" dirty="0">
              <a:ea typeface="ＭＳ Ｐゴシック" pitchFamily="34" charset="-128"/>
            </a:endParaRPr>
          </a:p>
          <a:p>
            <a:r>
              <a:rPr lang="en-GB" b="0" dirty="0">
                <a:ea typeface="ＭＳ Ｐゴシック" pitchFamily="34" charset="-128"/>
              </a:rPr>
              <a:t>The applications for dependants grants and DSA can be triggered through the</a:t>
            </a:r>
            <a:r>
              <a:rPr lang="en-GB" b="0" baseline="0" dirty="0">
                <a:ea typeface="ＭＳ Ｐゴシック" pitchFamily="34" charset="-128"/>
              </a:rPr>
              <a:t> main student finance application process!!</a:t>
            </a:r>
            <a:endParaRPr lang="en-GB" b="0" dirty="0">
              <a:ea typeface="ＭＳ Ｐゴシック" pitchFamily="34" charset="-128"/>
            </a:endParaRPr>
          </a:p>
          <a:p>
            <a:endParaRPr lang="en-GB" b="1" dirty="0">
              <a:ea typeface="ＭＳ Ｐゴシック" pitchFamily="34" charset="-128"/>
            </a:endParaRPr>
          </a:p>
          <a:p>
            <a:endParaRPr lang="en-GB" b="1" dirty="0">
              <a:ea typeface="ＭＳ Ｐゴシック" pitchFamily="34" charset="-128"/>
            </a:endParaRPr>
          </a:p>
          <a:p>
            <a:endParaRPr lang="en-GB" b="1" dirty="0">
              <a:ea typeface="ＭＳ Ｐゴシック" pitchFamily="34" charset="-128"/>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6B5F20A0-AF2A-49E3-983D-DC6B52FC3923}"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GB" sz="1200" b="0" i="0" kern="1200" dirty="0">
                <a:solidFill>
                  <a:schemeClr val="tx1"/>
                </a:solidFill>
                <a:effectLst/>
                <a:latin typeface="+mn-lt"/>
                <a:ea typeface="+mn-ea"/>
                <a:cs typeface="+mn-cs"/>
              </a:rPr>
              <a:t>A Postgraduate Master's Loan is funding to help with course and living costs whilst studying a postgraduate Master’s level course. It’s paid directly to the student and isn’t based on their income or the income of their household.</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 Postgraduate Master’s Loan may affect any benefits they currently get.</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They’ll be due to start repaying their loan the April after they finish or leave their course. Interest is charged on the loan from the day we make the first payment to the student until it is paid off in full or cancelled.</a:t>
            </a:r>
          </a:p>
          <a:p>
            <a:endParaRPr lang="en-GB" b="1" dirty="0">
              <a:ea typeface="ＭＳ Ｐゴシック" pitchFamily="34" charset="-128"/>
            </a:endParaRPr>
          </a:p>
          <a:p>
            <a:endParaRPr lang="en-GB" b="1" dirty="0">
              <a:ea typeface="ＭＳ Ｐゴシック" pitchFamily="34" charset="-128"/>
            </a:endParaRPr>
          </a:p>
          <a:p>
            <a:r>
              <a:rPr lang="en-GB" sz="1200" b="0" i="0" kern="1200" dirty="0">
                <a:solidFill>
                  <a:schemeClr val="tx1"/>
                </a:solidFill>
                <a:effectLst/>
                <a:latin typeface="+mn-lt"/>
                <a:ea typeface="+mn-ea"/>
                <a:cs typeface="+mn-cs"/>
              </a:rPr>
              <a:t>A Postgraduate Doctoral Loan helps towards course and living costs while studying a postgraduate Doctoral course. It’s paid directly to the student and isn’t based on their household income.</a:t>
            </a:r>
          </a:p>
          <a:p>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A Postgraduate Doctoral Loan may affect any benefits they currently get.</a:t>
            </a:r>
          </a:p>
          <a:p>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They'll be due to start repaying their loan the April after they finish or leave their course, or the April four years after they begin their course, whichever is earlier. Interest is charged on the loan from the day we make the first payment until it’s repaid in full or cancelled.</a:t>
            </a:r>
          </a:p>
          <a:p>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Students studying lower-level postgraduate courses, partial Doctoral courses or other Level 8 qualifications can’t get a Postgraduate Doctoral Loan.</a:t>
            </a:r>
          </a:p>
          <a:p>
            <a:endParaRPr lang="en-GB" b="1" dirty="0">
              <a:ea typeface="ＭＳ Ｐゴシック" pitchFamily="34" charset="-128"/>
            </a:endParaRPr>
          </a:p>
        </p:txBody>
      </p:sp>
      <p:sp>
        <p:nvSpPr>
          <p:cNvPr id="54276"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F20A0-AF2A-49E3-983D-DC6B52FC39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441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transition>
    <p:push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1946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139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21945"/>
      </p:ext>
    </p:extLst>
  </p:cSld>
  <p:clrMapOvr>
    <a:masterClrMapping/>
  </p:clrMapOvr>
  <p:transition>
    <p:push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1"/>
            <a:ext cx="8229600" cy="4108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054CD1C7-30F6-475D-BFD5-8BC52DFED1D6}" type="datetimeFigureOut">
              <a:rPr lang="en-GB" smtClean="0">
                <a:solidFill>
                  <a:prstClr val="black"/>
                </a:solidFill>
              </a:rPr>
              <a:pPr/>
              <a:t>30/03/2022</a:t>
            </a:fld>
            <a:endParaRPr lang="en-GB" dirty="0">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9FE824A3-3F6F-49BC-837F-07D722F71A5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48126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3931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4191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204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0.jpe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6.jpeg"/><Relationship Id="rId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FE_1920_PRESENTATION_ARTWORK_smaller 3-4 ratio3.jpg"/>
          <p:cNvPicPr>
            <a:picLocks noChangeAspect="1"/>
          </p:cNvPicPr>
          <p:nvPr userDrawn="1"/>
        </p:nvPicPr>
        <p:blipFill>
          <a:blip r:embed="rId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FE_1920_PRESENTATION_ARTWORK_smaller 3-4 ratio.jpg"/>
          <p:cNvPicPr>
            <a:picLocks noChangeAspect="1"/>
          </p:cNvPicPr>
          <p:nvPr userDrawn="1"/>
        </p:nvPicPr>
        <p:blipFill>
          <a:blip r:embed="rId5"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FE_1920_PRESENTATION_ARTWORK_smaller 3-4 ratio20.jpg"/>
          <p:cNvPicPr>
            <a:picLocks noChangeAspect="1"/>
          </p:cNvPicPr>
          <p:nvPr/>
        </p:nvPicPr>
        <p:blipFill>
          <a:blip r:embed="rId5"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271455867"/>
      </p:ext>
    </p:extLst>
  </p:cSld>
  <p:clrMap bg1="lt1" tx1="dk1" bg2="lt2" tx2="dk2" accent1="accent1" accent2="accent2" accent3="accent3" accent4="accent4" accent5="accent5" accent6="accent6" hlink="hlink" folHlink="folHlink"/>
  <p:sldLayoutIdLst>
    <p:sldLayoutId id="2147483705" r:id="rId1"/>
    <p:sldLayoutId id="2147483707" r:id="rId2"/>
    <p:sldLayoutId id="214748370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FE_1920_PRESENTATION_ARTWORK_smaller 3-4 ratio20.jpg"/>
          <p:cNvPicPr>
            <a:picLocks noChangeAspect="1"/>
          </p:cNvPicPr>
          <p:nvPr userDrawn="1"/>
        </p:nvPicPr>
        <p:blipFill>
          <a:blip r:embed="rId5"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47539101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FE_1920_PRESENTATION_ARTWORK_smaller 3-4 ratio7.jpg"/>
          <p:cNvPicPr>
            <a:picLocks noChangeAspect="1"/>
          </p:cNvPicPr>
          <p:nvPr userDrawn="1"/>
        </p:nvPicPr>
        <p:blipFill>
          <a:blip r:embed="rId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FE_1920_PRESENTATION_ARTWORK_smaller 3-4 ratio8.jpg"/>
          <p:cNvPicPr>
            <a:picLocks noChangeAspect="1"/>
          </p:cNvPicPr>
          <p:nvPr userDrawn="1"/>
        </p:nvPicPr>
        <p:blipFill>
          <a:blip r:embed="rId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FE_1920_PRESENTATION_ARTWORK_smaller 3-4 ratio10.jpg"/>
          <p:cNvPicPr>
            <a:picLocks noChangeAspect="1"/>
          </p:cNvPicPr>
          <p:nvPr userDrawn="1"/>
        </p:nvPicPr>
        <p:blipFill>
          <a:blip r:embed="rId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FE_1920_PRESENTATION_ARTWORK_smaller 3-4 ratio12.jpg"/>
          <p:cNvPicPr>
            <a:picLocks noChangeAspect="1"/>
          </p:cNvPicPr>
          <p:nvPr userDrawn="1"/>
        </p:nvPicPr>
        <p:blipFill>
          <a:blip r:embed="rId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FE_1920_PRESENTATION_ARTWORK_smaller 3-4 ratio20.jpg"/>
          <p:cNvPicPr>
            <a:picLocks noChangeAspect="1"/>
          </p:cNvPicPr>
          <p:nvPr userDrawn="1"/>
        </p:nvPicPr>
        <p:blipFill>
          <a:blip r:embed="rId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FE_1920_PRESENTATION_ARTWORK_smaller 3-4 ratio21.jpg"/>
          <p:cNvPicPr>
            <a:picLocks noChangeAspect="1"/>
          </p:cNvPicPr>
          <p:nvPr userDrawn="1"/>
        </p:nvPicPr>
        <p:blipFill>
          <a:blip r:embed="rId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FE_1920_PRESENTATION_ARTWORK_smaller 3-4 ratio23.jpg"/>
          <p:cNvPicPr>
            <a:picLocks noChangeAspect="1"/>
          </p:cNvPicPr>
          <p:nvPr userDrawn="1"/>
        </p:nvPicPr>
        <p:blipFill>
          <a:blip r:embed="rId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FE_1920_PRESENTATION_ARTWORK_smaller 3-4 ratio22.jpg"/>
          <p:cNvPicPr>
            <a:picLocks noChangeAspect="1"/>
          </p:cNvPicPr>
          <p:nvPr userDrawn="1"/>
        </p:nvPicPr>
        <p:blipFill>
          <a:blip r:embed="rId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hyperlink" Target="http://www.gov.uk/studentfinance"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www.ucas.com/finance/student-finance-england/finance-independent-students"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hyperlink" Target="https://propel.org.uk/UK/" TargetMode="External"/><Relationship Id="rId4" Type="http://schemas.openxmlformats.org/officeDocument/2006/relationships/hyperlink" Target="http://www.standalone.org.u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 Id="rId4" Type="http://schemas.openxmlformats.org/officeDocument/2006/relationships/hyperlink" Target="https://www.nhsbsa.nhs.uk/sites/default/files/2021-09/NHS%20LSF%20guidance%20booklet%20%28V4%29%2009.2021_0.pdf"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7.xml"/><Relationship Id="rId5" Type="http://schemas.openxmlformats.org/officeDocument/2006/relationships/hyperlink" Target="http://www.nhsbsa.nhs.uk/student-services" TargetMode="External"/><Relationship Id="rId4" Type="http://schemas.openxmlformats.org/officeDocument/2006/relationships/hyperlink" Target="http://www.gov.uk/student-finance/extra-help"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8.xml"/><Relationship Id="rId5" Type="http://schemas.openxmlformats.org/officeDocument/2006/relationships/hyperlink" Target="https://www.ucas.com/sfe" TargetMode="External"/><Relationship Id="rId4" Type="http://schemas.openxmlformats.org/officeDocument/2006/relationships/hyperlink" Target="https://www.gov.uk/funding-for-postgraduate-study"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hyperlink" Target="https://studentfinance.campaign.gov.uk/"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hyperlink" Target="https://www.gov.uk/apply-for-student-finance/change-an-application"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facebook.com/SFEngland/" TargetMode="External"/><Relationship Id="rId13" Type="http://schemas.openxmlformats.org/officeDocument/2006/relationships/image" Target="../media/image18.png"/><Relationship Id="rId3" Type="http://schemas.openxmlformats.org/officeDocument/2006/relationships/notesSlide" Target="../notesSlides/notesSlide12.xml"/><Relationship Id="rId7" Type="http://schemas.openxmlformats.org/officeDocument/2006/relationships/image" Target="../media/image15.png"/><Relationship Id="rId12" Type="http://schemas.openxmlformats.org/officeDocument/2006/relationships/hyperlink" Target="https://www.thestudentroom.co.uk/student-finance/" TargetMode="External"/><Relationship Id="rId17" Type="http://schemas.openxmlformats.org/officeDocument/2006/relationships/image" Target="../media/image20.png"/><Relationship Id="rId2" Type="http://schemas.openxmlformats.org/officeDocument/2006/relationships/slideLayout" Target="../slideLayouts/slideLayout7.xml"/><Relationship Id="rId16" Type="http://schemas.openxmlformats.org/officeDocument/2006/relationships/hyperlink" Target="https://www.gov.uk/student-finance" TargetMode="External"/><Relationship Id="rId1" Type="http://schemas.openxmlformats.org/officeDocument/2006/relationships/tags" Target="../tags/tag11.xml"/><Relationship Id="rId6" Type="http://schemas.openxmlformats.org/officeDocument/2006/relationships/hyperlink" Target="https://twitter.com/SF_England" TargetMode="External"/><Relationship Id="rId11" Type="http://schemas.openxmlformats.org/officeDocument/2006/relationships/image" Target="../media/image17.png"/><Relationship Id="rId5" Type="http://schemas.microsoft.com/office/2007/relationships/hdphoto" Target="../media/hdphoto1.wdp"/><Relationship Id="rId15" Type="http://schemas.openxmlformats.org/officeDocument/2006/relationships/image" Target="../media/image19.png"/><Relationship Id="rId10" Type="http://schemas.openxmlformats.org/officeDocument/2006/relationships/hyperlink" Target="https://www.ucas.com/sfe" TargetMode="External"/><Relationship Id="rId4" Type="http://schemas.openxmlformats.org/officeDocument/2006/relationships/image" Target="../media/image14.png"/><Relationship Id="rId9" Type="http://schemas.openxmlformats.org/officeDocument/2006/relationships/image" Target="../media/image16.png"/><Relationship Id="rId14" Type="http://schemas.openxmlformats.org/officeDocument/2006/relationships/hyperlink" Target="https://www.youtube.com/user/SFEFIL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tags" Target="../tags/tag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xml"/><Relationship Id="rId1" Type="http://schemas.openxmlformats.org/officeDocument/2006/relationships/tags" Target="../tags/tag14.xml"/><Relationship Id="rId4" Type="http://schemas.openxmlformats.org/officeDocument/2006/relationships/hyperlink" Target="https://www.gov.uk/repaying-your-student-loa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hyperlink" Target="https://www.savethestudent.org/money/student-budgeting/student-budget-calculators.html" TargetMode="External"/><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16.xml"/><Relationship Id="rId6" Type="http://schemas.openxmlformats.org/officeDocument/2006/relationships/hyperlink" Target="https://www.savethestudent.org/money/surveys/student-money-survey-2021-results.html" TargetMode="External"/><Relationship Id="rId5" Type="http://schemas.microsoft.com/office/2007/relationships/hdphoto" Target="../media/hdphoto2.wdp"/><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17.xml"/><Relationship Id="rId6" Type="http://schemas.openxmlformats.org/officeDocument/2006/relationships/hyperlink" Target="https://www.savethestudent.org/accommodation/national-student-accommodation-survey-2021.html"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18.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hyperlink" Target="http://www.gov.uk/guidance/studying-in-the-uk-guidance-for-eu-students" TargetMode="External"/><Relationship Id="rId4" Type="http://schemas.openxmlformats.org/officeDocument/2006/relationships/hyperlink" Target="http://www.gov.uk/student-finance/who-qualifi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067" y="2605682"/>
            <a:ext cx="8166659" cy="267765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STUDENT FINANCE OVERVIEW  </a:t>
            </a:r>
            <a:endParaRPr kumimoji="0" lang="en-GB" sz="36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ACADEMIC YEAR 2022/23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dirty="0">
              <a:solidFill>
                <a:prstClr val="white"/>
              </a:solidFill>
              <a:latin typeface="Arial" pitchFamily="34" charset="0"/>
              <a:cs typeface="Arial" pitchFamily="34" charset="0"/>
            </a:endParaRPr>
          </a:p>
          <a:p>
            <a:pPr>
              <a:defRPr/>
            </a:pPr>
            <a:r>
              <a:rPr lang="en-GB" sz="3200" dirty="0">
                <a:solidFill>
                  <a:prstClr val="white"/>
                </a:solidFill>
                <a:latin typeface="Arial" pitchFamily="34" charset="0"/>
                <a:cs typeface="Arial" pitchFamily="34" charset="0"/>
              </a:rPr>
              <a:t>Wigan &amp; Leigh</a:t>
            </a:r>
            <a:r>
              <a:rPr kumimoji="0" lang="en-GB" sz="3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College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solidFill>
                  <a:prstClr val="white"/>
                </a:solidFill>
                <a:latin typeface="Arial" pitchFamily="34" charset="0"/>
                <a:cs typeface="Arial" pitchFamily="34" charset="0"/>
              </a:rPr>
              <a:t>29</a:t>
            </a:r>
            <a:r>
              <a:rPr lang="en-GB" sz="3200" baseline="30000" dirty="0">
                <a:solidFill>
                  <a:prstClr val="white"/>
                </a:solidFill>
                <a:latin typeface="Arial" pitchFamily="34" charset="0"/>
                <a:cs typeface="Arial" pitchFamily="34" charset="0"/>
              </a:rPr>
              <a:t>th</a:t>
            </a:r>
            <a:r>
              <a:rPr lang="en-GB" sz="3200" dirty="0">
                <a:solidFill>
                  <a:prstClr val="white"/>
                </a:solidFill>
                <a:latin typeface="Arial" pitchFamily="34" charset="0"/>
                <a:cs typeface="Arial" pitchFamily="34" charset="0"/>
              </a:rPr>
              <a:t> </a:t>
            </a:r>
            <a:r>
              <a:rPr kumimoji="0" lang="en-GB" sz="3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March 2022</a:t>
            </a:r>
          </a:p>
        </p:txBody>
      </p:sp>
    </p:spTree>
    <p:extLst>
      <p:ext uri="{BB962C8B-B14F-4D97-AF65-F5344CB8AC3E}">
        <p14:creationId xmlns:p14="http://schemas.microsoft.com/office/powerpoint/2010/main" val="52132518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a:spLocks noChangeArrowheads="1"/>
          </p:cNvSpPr>
          <p:nvPr/>
        </p:nvSpPr>
        <p:spPr bwMode="auto">
          <a:xfrm>
            <a:off x="257613" y="309136"/>
            <a:ext cx="7471655" cy="815608"/>
          </a:xfrm>
          <a:prstGeom prst="rect">
            <a:avLst/>
          </a:prstGeom>
          <a:noFill/>
          <a:ln w="9525">
            <a:noFill/>
            <a:miter lim="800000"/>
            <a:headEnd/>
            <a:tailEnd/>
          </a:ln>
        </p:spPr>
        <p:txBody>
          <a:bodyPr wrap="square" lIns="0" tIns="0" rIns="0" bIns="0">
            <a:spAutoFit/>
          </a:bodyPr>
          <a:lstStyle/>
          <a:p>
            <a:pPr>
              <a:spcAft>
                <a:spcPts val="600"/>
              </a:spcAft>
            </a:pPr>
            <a:r>
              <a:rPr lang="en-US" sz="2800" dirty="0">
                <a:solidFill>
                  <a:srgbClr val="DD4814"/>
                </a:solidFill>
                <a:latin typeface="Arial" pitchFamily="34" charset="0"/>
                <a:cs typeface="Arial" pitchFamily="34" charset="0"/>
              </a:rPr>
              <a:t>STUDENT FINANCE 2022/23</a:t>
            </a:r>
          </a:p>
          <a:p>
            <a:pPr>
              <a:spcAft>
                <a:spcPts val="600"/>
              </a:spcAft>
            </a:pPr>
            <a:r>
              <a:rPr lang="en-US" sz="2000" dirty="0">
                <a:solidFill>
                  <a:prstClr val="black"/>
                </a:solidFill>
                <a:latin typeface="Arial" pitchFamily="34" charset="0"/>
                <a:cs typeface="Arial" pitchFamily="34" charset="0"/>
              </a:rPr>
              <a:t>FULL-TIME SFE MAXIMUM MAINTENANCE LOAN RATES</a:t>
            </a:r>
          </a:p>
        </p:txBody>
      </p:sp>
      <p:grpSp>
        <p:nvGrpSpPr>
          <p:cNvPr id="55" name="Group 9">
            <a:extLst>
              <a:ext uri="{FF2B5EF4-FFF2-40B4-BE49-F238E27FC236}">
                <a16:creationId xmlns:a16="http://schemas.microsoft.com/office/drawing/2014/main" id="{73D89C97-8E56-4B5C-AFF8-42B23F945493}"/>
              </a:ext>
            </a:extLst>
          </p:cNvPr>
          <p:cNvGrpSpPr/>
          <p:nvPr/>
        </p:nvGrpSpPr>
        <p:grpSpPr>
          <a:xfrm>
            <a:off x="204711" y="5738588"/>
            <a:ext cx="8618056" cy="923330"/>
            <a:chOff x="-1583146" y="3432097"/>
            <a:chExt cx="8618056" cy="923330"/>
          </a:xfrm>
        </p:grpSpPr>
        <p:sp>
          <p:nvSpPr>
            <p:cNvPr id="56" name="Rounded Rectangle 6">
              <a:extLst>
                <a:ext uri="{FF2B5EF4-FFF2-40B4-BE49-F238E27FC236}">
                  <a16:creationId xmlns:a16="http://schemas.microsoft.com/office/drawing/2014/main" id="{18223AA3-0F46-4825-9ED7-36AA5925BA0A}"/>
                </a:ext>
              </a:extLst>
            </p:cNvPr>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68367FF6-9573-4193-93C0-C902E34E449C}"/>
                </a:ext>
              </a:extLst>
            </p:cNvPr>
            <p:cNvSpPr>
              <a:spLocks noChangeArrowheads="1"/>
            </p:cNvSpPr>
            <p:nvPr/>
          </p:nvSpPr>
          <p:spPr bwMode="auto">
            <a:xfrm>
              <a:off x="-807815" y="3577799"/>
              <a:ext cx="7825803" cy="646331"/>
            </a:xfrm>
            <a:prstGeom prst="rect">
              <a:avLst/>
            </a:prstGeom>
            <a:noFill/>
            <a:ln w="9525">
              <a:noFill/>
              <a:miter lim="800000"/>
              <a:headEnd/>
              <a:tailEnd/>
            </a:ln>
          </p:spPr>
          <p:txBody>
            <a:bodyPr wrap="square">
              <a:spAutoFit/>
            </a:bodyPr>
            <a:lstStyle/>
            <a:p>
              <a:pPr marL="432000" indent="-360000">
                <a:defRPr/>
              </a:pPr>
              <a:r>
                <a:rPr lang="en-GB" dirty="0">
                  <a:latin typeface="Arial" pitchFamily="34" charset="0"/>
                  <a:cs typeface="Arial" pitchFamily="34" charset="0"/>
                </a:rPr>
                <a:t>Different rates of Maintenance Loan are available to full-time students who</a:t>
              </a:r>
            </a:p>
            <a:p>
              <a:pPr marL="432000" indent="-360000">
                <a:defRPr/>
              </a:pPr>
              <a:r>
                <a:rPr lang="en-GB" dirty="0">
                  <a:latin typeface="Arial" pitchFamily="34" charset="0"/>
                  <a:cs typeface="Arial" pitchFamily="34" charset="0"/>
                </a:rPr>
                <a:t>are entitled to benefits or aged over 60 before the first day of their course</a:t>
              </a:r>
            </a:p>
          </p:txBody>
        </p:sp>
        <p:sp>
          <p:nvSpPr>
            <p:cNvPr id="59" name="Oval 58">
              <a:extLst>
                <a:ext uri="{FF2B5EF4-FFF2-40B4-BE49-F238E27FC236}">
                  <a16:creationId xmlns:a16="http://schemas.microsoft.com/office/drawing/2014/main" id="{99909289-4B87-48B1-9FCA-6E31A884FCE3}"/>
                </a:ext>
              </a:extLst>
            </p:cNvPr>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0" name="TextBox 59">
              <a:extLst>
                <a:ext uri="{FF2B5EF4-FFF2-40B4-BE49-F238E27FC236}">
                  <a16:creationId xmlns:a16="http://schemas.microsoft.com/office/drawing/2014/main" id="{2D08A580-DFA2-404B-BD5A-C5EE63492DB6}"/>
                </a:ext>
              </a:extLst>
            </p:cNvPr>
            <p:cNvSpPr txBox="1"/>
            <p:nvPr/>
          </p:nvSpPr>
          <p:spPr>
            <a:xfrm>
              <a:off x="-1351128" y="3432097"/>
              <a:ext cx="423906" cy="923330"/>
            </a:xfrm>
            <a:prstGeom prst="rect">
              <a:avLst/>
            </a:prstGeom>
            <a:noFill/>
          </p:spPr>
          <p:txBody>
            <a:bodyPr wrap="square" rtlCol="0">
              <a:spAutoFit/>
            </a:bodyPr>
            <a:lstStyle/>
            <a:p>
              <a:r>
                <a:rPr lang="en-GB" sz="5400" b="1" dirty="0">
                  <a:solidFill>
                    <a:schemeClr val="bg1"/>
                  </a:solidFill>
                </a:rPr>
                <a:t>i</a:t>
              </a:r>
            </a:p>
          </p:txBody>
        </p:sp>
      </p:grpSp>
      <p:sp>
        <p:nvSpPr>
          <p:cNvPr id="30" name="Content Placeholder 2">
            <a:extLst>
              <a:ext uri="{FF2B5EF4-FFF2-40B4-BE49-F238E27FC236}">
                <a16:creationId xmlns:a16="http://schemas.microsoft.com/office/drawing/2014/main" id="{9774DA8D-AEBA-4632-9B9D-6E72AC2B9DC1}"/>
              </a:ext>
            </a:extLst>
          </p:cNvPr>
          <p:cNvSpPr txBox="1">
            <a:spLocks/>
          </p:cNvSpPr>
          <p:nvPr/>
        </p:nvSpPr>
        <p:spPr>
          <a:xfrm>
            <a:off x="86713" y="1371028"/>
            <a:ext cx="8970574" cy="486338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0" indent="-360000" fontAlgn="base">
              <a:spcBef>
                <a:spcPts val="0"/>
              </a:spcBef>
              <a:buFont typeface="Arial" pitchFamily="34" charset="0"/>
              <a:buNone/>
            </a:pPr>
            <a:r>
              <a:rPr lang="en-GB" sz="2000" dirty="0">
                <a:latin typeface="Arial" pitchFamily="34" charset="0"/>
                <a:cs typeface="Arial" pitchFamily="34" charset="0"/>
              </a:rPr>
              <a:t>Maximum (Maintenance) loan for living costs for new </a:t>
            </a:r>
            <a:r>
              <a:rPr lang="en-GB" sz="2000" b="1" dirty="0">
                <a:latin typeface="Arial" pitchFamily="34" charset="0"/>
                <a:cs typeface="Arial" pitchFamily="34" charset="0"/>
              </a:rPr>
              <a:t>full-time</a:t>
            </a:r>
            <a:r>
              <a:rPr lang="en-GB" sz="2000" dirty="0">
                <a:latin typeface="Arial" pitchFamily="34" charset="0"/>
                <a:cs typeface="Arial" pitchFamily="34" charset="0"/>
              </a:rPr>
              <a:t> students and</a:t>
            </a:r>
          </a:p>
          <a:p>
            <a:pPr marL="360000" indent="-360000" fontAlgn="base">
              <a:spcBef>
                <a:spcPts val="0"/>
              </a:spcBef>
              <a:buFont typeface="Arial" pitchFamily="34" charset="0"/>
              <a:buNone/>
            </a:pPr>
            <a:r>
              <a:rPr lang="en-GB" sz="2000" dirty="0">
                <a:latin typeface="Arial" pitchFamily="34" charset="0"/>
                <a:cs typeface="Arial" pitchFamily="34" charset="0"/>
              </a:rPr>
              <a:t>eligible continuing </a:t>
            </a:r>
            <a:r>
              <a:rPr lang="en-GB" sz="2000" b="1" dirty="0">
                <a:latin typeface="Arial" pitchFamily="34" charset="0"/>
                <a:cs typeface="Arial" pitchFamily="34" charset="0"/>
              </a:rPr>
              <a:t>full-time</a:t>
            </a:r>
            <a:r>
              <a:rPr lang="en-GB" sz="2000" dirty="0">
                <a:latin typeface="Arial" pitchFamily="34" charset="0"/>
                <a:cs typeface="Arial" pitchFamily="34" charset="0"/>
              </a:rPr>
              <a:t> 2016 cohort students:</a:t>
            </a:r>
          </a:p>
        </p:txBody>
      </p:sp>
      <p:grpSp>
        <p:nvGrpSpPr>
          <p:cNvPr id="31" name="Group 30" descr="Max Parental Home Rate £8,171">
            <a:extLst>
              <a:ext uri="{FF2B5EF4-FFF2-40B4-BE49-F238E27FC236}">
                <a16:creationId xmlns:a16="http://schemas.microsoft.com/office/drawing/2014/main" id="{CBEEF1DB-EFAA-4DEC-ABB6-042B1FAA7893}"/>
              </a:ext>
            </a:extLst>
          </p:cNvPr>
          <p:cNvGrpSpPr/>
          <p:nvPr/>
        </p:nvGrpSpPr>
        <p:grpSpPr>
          <a:xfrm>
            <a:off x="648268" y="2322357"/>
            <a:ext cx="7847464" cy="627797"/>
            <a:chOff x="650975" y="2796427"/>
            <a:chExt cx="7847464" cy="627797"/>
          </a:xfrm>
        </p:grpSpPr>
        <p:sp>
          <p:nvSpPr>
            <p:cNvPr id="32" name="Pentagon 30">
              <a:extLst>
                <a:ext uri="{FF2B5EF4-FFF2-40B4-BE49-F238E27FC236}">
                  <a16:creationId xmlns:a16="http://schemas.microsoft.com/office/drawing/2014/main" id="{D7F0E615-5804-4D1D-81D2-CD7B9D8FBBA2}"/>
                </a:ext>
              </a:extLst>
            </p:cNvPr>
            <p:cNvSpPr/>
            <p:nvPr/>
          </p:nvSpPr>
          <p:spPr>
            <a:xfrm>
              <a:off x="650975" y="2837373"/>
              <a:ext cx="6059606" cy="545910"/>
            </a:xfrm>
            <a:prstGeom prst="homePlate">
              <a:avLst/>
            </a:prstGeom>
            <a:solidFill>
              <a:srgbClr val="002060"/>
            </a:solidFill>
            <a:ln>
              <a:solidFill>
                <a:schemeClr val="accent5">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bg1"/>
                  </a:solidFill>
                  <a:latin typeface="Arial" pitchFamily="34" charset="0"/>
                  <a:cs typeface="Arial" pitchFamily="34" charset="0"/>
                </a:rPr>
                <a:t>Parental Home Rate: </a:t>
              </a:r>
              <a:r>
                <a:rPr lang="en-GB" sz="1600" dirty="0">
                  <a:solidFill>
                    <a:schemeClr val="bg1"/>
                  </a:solidFill>
                  <a:latin typeface="Arial" pitchFamily="34" charset="0"/>
                  <a:cs typeface="Arial" pitchFamily="34" charset="0"/>
                </a:rPr>
                <a:t>Live in parental home during studies</a:t>
              </a:r>
            </a:p>
          </p:txBody>
        </p:sp>
        <p:sp>
          <p:nvSpPr>
            <p:cNvPr id="33" name="Chevron 34">
              <a:extLst>
                <a:ext uri="{FF2B5EF4-FFF2-40B4-BE49-F238E27FC236}">
                  <a16:creationId xmlns:a16="http://schemas.microsoft.com/office/drawing/2014/main" id="{2F930081-E808-4EA5-ACF7-A069D35B8FDE}"/>
                </a:ext>
              </a:extLst>
            </p:cNvPr>
            <p:cNvSpPr/>
            <p:nvPr/>
          </p:nvSpPr>
          <p:spPr>
            <a:xfrm>
              <a:off x="6533155" y="2796427"/>
              <a:ext cx="1965284" cy="627797"/>
            </a:xfrm>
            <a:prstGeom prst="chevron">
              <a:avLst/>
            </a:prstGeom>
            <a:solidFill>
              <a:srgbClr val="002060"/>
            </a:solidFill>
            <a:ln>
              <a:solidFill>
                <a:schemeClr val="accent5">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Arial" pitchFamily="34" charset="0"/>
                  <a:cs typeface="Arial" pitchFamily="34" charset="0"/>
                </a:rPr>
                <a:t>£8,171</a:t>
              </a:r>
            </a:p>
          </p:txBody>
        </p:sp>
      </p:grpSp>
      <p:grpSp>
        <p:nvGrpSpPr>
          <p:cNvPr id="34" name="Group 33" descr="Max Elsewhere Rate £9,706">
            <a:extLst>
              <a:ext uri="{FF2B5EF4-FFF2-40B4-BE49-F238E27FC236}">
                <a16:creationId xmlns:a16="http://schemas.microsoft.com/office/drawing/2014/main" id="{D3214868-A360-41C4-AD0E-7DC5349F291E}"/>
              </a:ext>
            </a:extLst>
          </p:cNvPr>
          <p:cNvGrpSpPr/>
          <p:nvPr/>
        </p:nvGrpSpPr>
        <p:grpSpPr>
          <a:xfrm>
            <a:off x="645996" y="3158416"/>
            <a:ext cx="7847462" cy="627797"/>
            <a:chOff x="643722" y="3748144"/>
            <a:chExt cx="7847462" cy="627797"/>
          </a:xfrm>
        </p:grpSpPr>
        <p:sp>
          <p:nvSpPr>
            <p:cNvPr id="35" name="Pentagon 37">
              <a:extLst>
                <a:ext uri="{FF2B5EF4-FFF2-40B4-BE49-F238E27FC236}">
                  <a16:creationId xmlns:a16="http://schemas.microsoft.com/office/drawing/2014/main" id="{1F62D0ED-5419-46D4-B8D3-5FE97852FA8A}"/>
                </a:ext>
              </a:extLst>
            </p:cNvPr>
            <p:cNvSpPr/>
            <p:nvPr/>
          </p:nvSpPr>
          <p:spPr>
            <a:xfrm>
              <a:off x="643722" y="3802721"/>
              <a:ext cx="6059606" cy="545910"/>
            </a:xfrm>
            <a:prstGeom prst="homePlate">
              <a:avLst/>
            </a:prstGeom>
            <a:solidFill>
              <a:schemeClr val="accent1">
                <a:lumMod val="75000"/>
              </a:schemeClr>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bg1"/>
                  </a:solidFill>
                  <a:latin typeface="Arial" pitchFamily="34" charset="0"/>
                  <a:cs typeface="Arial" pitchFamily="34" charset="0"/>
                </a:rPr>
                <a:t>Elsewhere Rate: </a:t>
              </a:r>
              <a:r>
                <a:rPr lang="en-GB" sz="1600" dirty="0">
                  <a:solidFill>
                    <a:schemeClr val="bg1"/>
                  </a:solidFill>
                  <a:latin typeface="Arial" pitchFamily="34" charset="0"/>
                  <a:cs typeface="Arial" pitchFamily="34" charset="0"/>
                </a:rPr>
                <a:t>Away from home, study outside London</a:t>
              </a:r>
            </a:p>
          </p:txBody>
        </p:sp>
        <p:sp>
          <p:nvSpPr>
            <p:cNvPr id="36" name="Chevron 41">
              <a:extLst>
                <a:ext uri="{FF2B5EF4-FFF2-40B4-BE49-F238E27FC236}">
                  <a16:creationId xmlns:a16="http://schemas.microsoft.com/office/drawing/2014/main" id="{8879A100-8A61-4D0D-9A65-3CE188E6CE50}"/>
                </a:ext>
              </a:extLst>
            </p:cNvPr>
            <p:cNvSpPr/>
            <p:nvPr/>
          </p:nvSpPr>
          <p:spPr>
            <a:xfrm>
              <a:off x="6525900" y="3748144"/>
              <a:ext cx="1965284" cy="627797"/>
            </a:xfrm>
            <a:prstGeom prst="chevron">
              <a:avLst/>
            </a:prstGeom>
            <a:solidFill>
              <a:schemeClr val="accent1">
                <a:lumMod val="75000"/>
              </a:schemeClr>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Arial" pitchFamily="34" charset="0"/>
                  <a:cs typeface="Arial" pitchFamily="34" charset="0"/>
                </a:rPr>
                <a:t>£9,706</a:t>
              </a:r>
            </a:p>
          </p:txBody>
        </p:sp>
      </p:grpSp>
      <p:grpSp>
        <p:nvGrpSpPr>
          <p:cNvPr id="37" name="Group 36" descr="Max London Rate £12,667">
            <a:extLst>
              <a:ext uri="{FF2B5EF4-FFF2-40B4-BE49-F238E27FC236}">
                <a16:creationId xmlns:a16="http://schemas.microsoft.com/office/drawing/2014/main" id="{78F7BB40-78FD-4552-BE91-2AF52C1595E8}"/>
              </a:ext>
            </a:extLst>
          </p:cNvPr>
          <p:cNvGrpSpPr/>
          <p:nvPr/>
        </p:nvGrpSpPr>
        <p:grpSpPr>
          <a:xfrm>
            <a:off x="614146" y="4007699"/>
            <a:ext cx="7833819" cy="627797"/>
            <a:chOff x="645996" y="4726675"/>
            <a:chExt cx="7833819" cy="627797"/>
          </a:xfrm>
        </p:grpSpPr>
        <p:sp>
          <p:nvSpPr>
            <p:cNvPr id="38" name="Pentagon 38">
              <a:extLst>
                <a:ext uri="{FF2B5EF4-FFF2-40B4-BE49-F238E27FC236}">
                  <a16:creationId xmlns:a16="http://schemas.microsoft.com/office/drawing/2014/main" id="{42BEE276-A1E0-4D7D-A900-A2E6076523AF}"/>
                </a:ext>
              </a:extLst>
            </p:cNvPr>
            <p:cNvSpPr/>
            <p:nvPr/>
          </p:nvSpPr>
          <p:spPr>
            <a:xfrm>
              <a:off x="645996" y="4767645"/>
              <a:ext cx="6059606" cy="545910"/>
            </a:xfrm>
            <a:prstGeom prst="homePlate">
              <a:avLst/>
            </a:prstGeom>
            <a:solidFill>
              <a:srgbClr val="002060"/>
            </a:solidFill>
            <a:ln>
              <a:solidFill>
                <a:schemeClr val="accent5">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bg1"/>
                  </a:solidFill>
                  <a:latin typeface="Arial" pitchFamily="34" charset="0"/>
                  <a:cs typeface="Arial" pitchFamily="34" charset="0"/>
                </a:rPr>
                <a:t>London Rate: </a:t>
              </a:r>
              <a:r>
                <a:rPr lang="en-GB" sz="1600" dirty="0">
                  <a:solidFill>
                    <a:schemeClr val="bg1"/>
                  </a:solidFill>
                  <a:latin typeface="Arial" pitchFamily="34" charset="0"/>
                  <a:cs typeface="Arial" pitchFamily="34" charset="0"/>
                </a:rPr>
                <a:t>Away from home, study in London</a:t>
              </a:r>
            </a:p>
          </p:txBody>
        </p:sp>
        <p:sp>
          <p:nvSpPr>
            <p:cNvPr id="39" name="Chevron 42">
              <a:extLst>
                <a:ext uri="{FF2B5EF4-FFF2-40B4-BE49-F238E27FC236}">
                  <a16:creationId xmlns:a16="http://schemas.microsoft.com/office/drawing/2014/main" id="{EC4A97AF-7746-4B3D-B96C-FBCA2E5D3719}"/>
                </a:ext>
              </a:extLst>
            </p:cNvPr>
            <p:cNvSpPr/>
            <p:nvPr/>
          </p:nvSpPr>
          <p:spPr>
            <a:xfrm>
              <a:off x="6514531" y="4726675"/>
              <a:ext cx="1965284" cy="627797"/>
            </a:xfrm>
            <a:prstGeom prst="chevron">
              <a:avLst/>
            </a:prstGeom>
            <a:solidFill>
              <a:srgbClr val="002060"/>
            </a:solidFill>
            <a:ln>
              <a:solidFill>
                <a:schemeClr val="accent5">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Arial" pitchFamily="34" charset="0"/>
                  <a:cs typeface="Arial" pitchFamily="34" charset="0"/>
                </a:rPr>
                <a:t>£12,667</a:t>
              </a:r>
            </a:p>
          </p:txBody>
        </p:sp>
      </p:grpSp>
      <p:grpSp>
        <p:nvGrpSpPr>
          <p:cNvPr id="40" name="Group 39" descr="Max Overseas Rate £11,116">
            <a:extLst>
              <a:ext uri="{FF2B5EF4-FFF2-40B4-BE49-F238E27FC236}">
                <a16:creationId xmlns:a16="http://schemas.microsoft.com/office/drawing/2014/main" id="{6CC18B5B-6D71-4A3D-ABD2-F5D417053CC9}"/>
              </a:ext>
            </a:extLst>
          </p:cNvPr>
          <p:cNvGrpSpPr/>
          <p:nvPr/>
        </p:nvGrpSpPr>
        <p:grpSpPr>
          <a:xfrm>
            <a:off x="614142" y="4865975"/>
            <a:ext cx="7833823" cy="627797"/>
            <a:chOff x="644145" y="5690420"/>
            <a:chExt cx="7833823" cy="627797"/>
          </a:xfrm>
        </p:grpSpPr>
        <p:sp>
          <p:nvSpPr>
            <p:cNvPr id="41" name="Pentagon 40">
              <a:extLst>
                <a:ext uri="{FF2B5EF4-FFF2-40B4-BE49-F238E27FC236}">
                  <a16:creationId xmlns:a16="http://schemas.microsoft.com/office/drawing/2014/main" id="{403CDD24-C4A6-49FD-AB32-701270F07E3E}"/>
                </a:ext>
              </a:extLst>
            </p:cNvPr>
            <p:cNvSpPr/>
            <p:nvPr/>
          </p:nvSpPr>
          <p:spPr>
            <a:xfrm>
              <a:off x="644145" y="5731405"/>
              <a:ext cx="6059606" cy="545910"/>
            </a:xfrm>
            <a:prstGeom prst="homePlate">
              <a:avLst/>
            </a:prstGeom>
            <a:solidFill>
              <a:schemeClr val="accent1">
                <a:lumMod val="75000"/>
              </a:schemeClr>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bg1"/>
                  </a:solidFill>
                  <a:latin typeface="Arial" pitchFamily="34" charset="0"/>
                  <a:cs typeface="Arial" pitchFamily="34" charset="0"/>
                </a:rPr>
                <a:t>Overseas Rate: </a:t>
              </a:r>
              <a:r>
                <a:rPr lang="en-GB" sz="1600" dirty="0">
                  <a:solidFill>
                    <a:schemeClr val="bg1"/>
                  </a:solidFill>
                  <a:latin typeface="Arial" pitchFamily="34" charset="0"/>
                  <a:cs typeface="Arial" pitchFamily="34" charset="0"/>
                </a:rPr>
                <a:t>Study overseas as part of UK course</a:t>
              </a:r>
            </a:p>
          </p:txBody>
        </p:sp>
        <p:sp>
          <p:nvSpPr>
            <p:cNvPr id="43" name="Chevron 43">
              <a:extLst>
                <a:ext uri="{FF2B5EF4-FFF2-40B4-BE49-F238E27FC236}">
                  <a16:creationId xmlns:a16="http://schemas.microsoft.com/office/drawing/2014/main" id="{34462034-4644-4DC9-9910-D0B63ABED008}"/>
                </a:ext>
              </a:extLst>
            </p:cNvPr>
            <p:cNvSpPr/>
            <p:nvPr/>
          </p:nvSpPr>
          <p:spPr>
            <a:xfrm>
              <a:off x="6512684" y="5690420"/>
              <a:ext cx="1965284" cy="627797"/>
            </a:xfrm>
            <a:prstGeom prst="chevron">
              <a:avLst/>
            </a:prstGeom>
            <a:solidFill>
              <a:schemeClr val="accent1">
                <a:lumMod val="75000"/>
              </a:schemeClr>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Arial" pitchFamily="34" charset="0"/>
                  <a:cs typeface="Arial" pitchFamily="34" charset="0"/>
                </a:rPr>
                <a:t>£11,116</a:t>
              </a:r>
            </a:p>
          </p:txBody>
        </p:sp>
      </p:gr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10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4">
            <a:extLst>
              <a:ext uri="{FF2B5EF4-FFF2-40B4-BE49-F238E27FC236}">
                <a16:creationId xmlns:a16="http://schemas.microsoft.com/office/drawing/2014/main" id="{23598FE9-3226-46F5-8095-691FC2EEC883}"/>
              </a:ext>
            </a:extLst>
          </p:cNvPr>
          <p:cNvSpPr txBox="1">
            <a:spLocks noGrp="1" noChangeArrowheads="1"/>
          </p:cNvSpPr>
          <p:nvPr>
            <p:ph type="title" idx="4294967295"/>
          </p:nvPr>
        </p:nvSpPr>
        <p:spPr bwMode="auto">
          <a:xfrm>
            <a:off x="264462" y="298886"/>
            <a:ext cx="7949095" cy="1200329"/>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DD4814"/>
                </a:solidFill>
                <a:effectLst/>
                <a:uLnTx/>
                <a:uFillTx/>
                <a:latin typeface="Arial" pitchFamily="34" charset="0"/>
                <a:ea typeface="+mn-ea"/>
                <a:cs typeface="Arial" pitchFamily="34" charset="0"/>
              </a:rPr>
              <a:t>MAINTENANCE AND OTHER SUPPORT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AY 2022/23 FULL-TIME MAINTENANCE SUPPORT RATES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TextBox 6"/>
          <p:cNvSpPr txBox="1"/>
          <p:nvPr/>
        </p:nvSpPr>
        <p:spPr>
          <a:xfrm>
            <a:off x="308750" y="1721079"/>
            <a:ext cx="77382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2016 cohort FT students, not eligible for benefits or aged over 60 </a:t>
            </a:r>
          </a:p>
        </p:txBody>
      </p:sp>
      <p:graphicFrame>
        <p:nvGraphicFramePr>
          <p:cNvPr id="4" name="Table 3"/>
          <p:cNvGraphicFramePr>
            <a:graphicFrameLocks noGrp="1"/>
          </p:cNvGraphicFramePr>
          <p:nvPr/>
        </p:nvGraphicFramePr>
        <p:xfrm>
          <a:off x="351710" y="2208540"/>
          <a:ext cx="8413914" cy="4046482"/>
        </p:xfrm>
        <a:graphic>
          <a:graphicData uri="http://schemas.openxmlformats.org/drawingml/2006/table">
            <a:tbl>
              <a:tblPr firstRow="1" bandRow="1">
                <a:tableStyleId>{5C22544A-7EE6-4342-B048-85BDC9FD1C3A}</a:tableStyleId>
              </a:tblPr>
              <a:tblGrid>
                <a:gridCol w="2544096">
                  <a:extLst>
                    <a:ext uri="{9D8B030D-6E8A-4147-A177-3AD203B41FA5}">
                      <a16:colId xmlns:a16="http://schemas.microsoft.com/office/drawing/2014/main" val="20000"/>
                    </a:ext>
                  </a:extLst>
                </a:gridCol>
                <a:gridCol w="2007266">
                  <a:extLst>
                    <a:ext uri="{9D8B030D-6E8A-4147-A177-3AD203B41FA5}">
                      <a16:colId xmlns:a16="http://schemas.microsoft.com/office/drawing/2014/main" val="20001"/>
                    </a:ext>
                  </a:extLst>
                </a:gridCol>
                <a:gridCol w="1907628">
                  <a:extLst>
                    <a:ext uri="{9D8B030D-6E8A-4147-A177-3AD203B41FA5}">
                      <a16:colId xmlns:a16="http://schemas.microsoft.com/office/drawing/2014/main" val="20002"/>
                    </a:ext>
                  </a:extLst>
                </a:gridCol>
                <a:gridCol w="1954924">
                  <a:extLst>
                    <a:ext uri="{9D8B030D-6E8A-4147-A177-3AD203B41FA5}">
                      <a16:colId xmlns:a16="http://schemas.microsoft.com/office/drawing/2014/main" val="20003"/>
                    </a:ext>
                  </a:extLst>
                </a:gridCol>
              </a:tblGrid>
              <a:tr h="1216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pitchFamily="34" charset="0"/>
                          <a:cs typeface="Arial" pitchFamily="34" charset="0"/>
                        </a:rPr>
                        <a:t>Full Year Student*</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pitchFamily="34" charset="0"/>
                          <a:cs typeface="Arial" pitchFamily="34" charset="0"/>
                        </a:rPr>
                        <a:t>Maximum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pitchFamily="34" charset="0"/>
                          <a:cs typeface="Arial" pitchFamily="34" charset="0"/>
                        </a:rPr>
                        <a:t>Loan</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pitchFamily="34" charset="0"/>
                          <a:cs typeface="Arial" pitchFamily="34" charset="0"/>
                        </a:rPr>
                        <a:t>Non-Income Assessed</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pitchFamily="34" charset="0"/>
                          <a:cs typeface="Arial" pitchFamily="34" charset="0"/>
                        </a:rPr>
                        <a:t>Income Assessed</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7601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Parental Home</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£8,171</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£3,597</a:t>
                      </a:r>
                      <a:endParaRPr kumimoji="0" lang="en-GB" sz="1400" b="0" i="0" u="none" strike="noStrike" cap="none" normalizeH="0" baseline="0" dirty="0">
                        <a:ln>
                          <a:noFill/>
                        </a:ln>
                        <a:solidFill>
                          <a:schemeClr val="tx1"/>
                        </a:solidFill>
                        <a:effectLst/>
                        <a:latin typeface="Arial" pitchFamily="34" charset="0"/>
                        <a:cs typeface="Arial" pitchFamily="34" charset="0"/>
                      </a:endParaRP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£4,574 </a:t>
                      </a:r>
                      <a:endParaRPr kumimoji="0" lang="en-GB" sz="1400" b="0" i="0" u="none" strike="noStrike" cap="none" normalizeH="0" baseline="0" dirty="0">
                        <a:ln>
                          <a:noFill/>
                        </a:ln>
                        <a:solidFill>
                          <a:schemeClr val="tx1"/>
                        </a:solidFill>
                        <a:effectLst/>
                        <a:latin typeface="Arial" pitchFamily="34" charset="0"/>
                        <a:cs typeface="Arial" pitchFamily="34" charset="0"/>
                      </a:endParaRP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6898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Elsewhere</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£9,706</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£4,524 </a:t>
                      </a:r>
                      <a:endParaRPr kumimoji="0" lang="en-GB" sz="1400" b="0" i="0" u="none" strike="noStrike" cap="none" normalizeH="0" baseline="0" dirty="0">
                        <a:ln>
                          <a:noFill/>
                        </a:ln>
                        <a:solidFill>
                          <a:schemeClr val="tx1"/>
                        </a:solidFill>
                        <a:effectLst/>
                        <a:latin typeface="Arial" pitchFamily="34" charset="0"/>
                        <a:cs typeface="Arial" pitchFamily="34" charset="0"/>
                      </a:endParaRP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£5,182 </a:t>
                      </a:r>
                      <a:endParaRPr kumimoji="0" lang="en-GB" sz="1400" b="0" i="0" u="none" strike="noStrike" cap="none" normalizeH="0" baseline="0" dirty="0">
                        <a:ln>
                          <a:noFill/>
                        </a:ln>
                        <a:solidFill>
                          <a:schemeClr val="tx1"/>
                        </a:solidFill>
                        <a:effectLst/>
                        <a:latin typeface="Arial" pitchFamily="34" charset="0"/>
                        <a:cs typeface="Arial" pitchFamily="34" charset="0"/>
                      </a:endParaRP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898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London</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£12,667</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£6,308</a:t>
                      </a:r>
                      <a:endParaRPr kumimoji="0" lang="en-GB" sz="1400" b="0" i="0" u="none" strike="noStrike" cap="none" normalizeH="0" baseline="0" dirty="0">
                        <a:ln>
                          <a:noFill/>
                        </a:ln>
                        <a:solidFill>
                          <a:schemeClr val="tx1"/>
                        </a:solidFill>
                        <a:effectLst/>
                        <a:latin typeface="Arial" pitchFamily="34" charset="0"/>
                        <a:cs typeface="Arial" pitchFamily="34" charset="0"/>
                      </a:endParaRP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£6,359 </a:t>
                      </a:r>
                      <a:endParaRPr kumimoji="0" lang="en-GB" sz="1400" b="0" i="0" u="none" strike="noStrike" cap="none" normalizeH="0" baseline="0" dirty="0">
                        <a:ln>
                          <a:noFill/>
                        </a:ln>
                        <a:solidFill>
                          <a:schemeClr val="tx1"/>
                        </a:solidFill>
                        <a:effectLst/>
                        <a:latin typeface="Arial" pitchFamily="34" charset="0"/>
                        <a:cs typeface="Arial" pitchFamily="34" charset="0"/>
                      </a:endParaRP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6898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Overseas</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£11,116</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£5,374</a:t>
                      </a:r>
                      <a:endParaRPr kumimoji="0" lang="en-GB" sz="1400" b="0" i="0" u="none" strike="noStrike" cap="none" normalizeH="0" baseline="0" dirty="0">
                        <a:ln>
                          <a:noFill/>
                        </a:ln>
                        <a:solidFill>
                          <a:schemeClr val="tx1"/>
                        </a:solidFill>
                        <a:effectLst/>
                        <a:latin typeface="Arial" pitchFamily="34" charset="0"/>
                        <a:cs typeface="Arial" pitchFamily="34" charset="0"/>
                      </a:endParaRP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£5,742 </a:t>
                      </a:r>
                      <a:endParaRPr kumimoji="0" lang="en-GB" sz="1400" b="0" i="0" u="none" strike="noStrike" cap="none" normalizeH="0" baseline="0" dirty="0">
                        <a:ln>
                          <a:noFill/>
                        </a:ln>
                        <a:solidFill>
                          <a:schemeClr val="tx1"/>
                        </a:solidFill>
                        <a:effectLst/>
                        <a:latin typeface="Arial" pitchFamily="34" charset="0"/>
                        <a:cs typeface="Arial" pitchFamily="34" charset="0"/>
                      </a:endParaRP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3" name="TextBox 2"/>
          <p:cNvSpPr txBox="1"/>
          <p:nvPr/>
        </p:nvSpPr>
        <p:spPr>
          <a:xfrm>
            <a:off x="3824204" y="6251667"/>
            <a:ext cx="509626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*Lower amounts available for final year students</a:t>
            </a:r>
          </a:p>
        </p:txBody>
      </p:sp>
    </p:spTree>
  </p:cSld>
  <p:clrMapOvr>
    <a:masterClrMapping/>
  </p:clrMapOvr>
  <p:transition>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222199" y="1726112"/>
            <a:ext cx="8918575" cy="4247317"/>
          </a:xfrm>
          <a:prstGeom prst="rect">
            <a:avLst/>
          </a:prstGeom>
          <a:noFill/>
          <a:ln w="9525">
            <a:noFill/>
            <a:miter lim="800000"/>
            <a:headEnd/>
            <a:tailEnd/>
          </a:ln>
        </p:spPr>
        <p:txBody>
          <a:bodyPr wrap="square">
            <a:spAutoFit/>
          </a:bodyPr>
          <a:lstStyle/>
          <a:p>
            <a:pPr marL="360000" indent="-360000"/>
            <a:r>
              <a:rPr lang="en-US" dirty="0">
                <a:latin typeface="Arial" pitchFamily="34" charset="0"/>
                <a:cs typeface="Arial" pitchFamily="34" charset="0"/>
              </a:rPr>
              <a:t>For the higher rate of Maintenance Loan, you will need to give SFE details of your</a:t>
            </a:r>
          </a:p>
          <a:p>
            <a:pPr marL="360000" indent="-360000"/>
            <a:r>
              <a:rPr lang="en-US" dirty="0">
                <a:latin typeface="Arial" pitchFamily="34" charset="0"/>
                <a:cs typeface="Arial" pitchFamily="34" charset="0"/>
              </a:rPr>
              <a:t>household income:</a:t>
            </a:r>
            <a:endParaRPr lang="en-US" b="1" dirty="0">
              <a:latin typeface="Arial" pitchFamily="34" charset="0"/>
              <a:cs typeface="Arial" pitchFamily="34" charset="0"/>
            </a:endParaRPr>
          </a:p>
          <a:p>
            <a:pPr marL="360000" indent="-360000"/>
            <a:endParaRPr lang="en-US" b="1" dirty="0">
              <a:latin typeface="Arial" pitchFamily="34" charset="0"/>
              <a:cs typeface="Arial" pitchFamily="34" charset="0"/>
            </a:endParaRPr>
          </a:p>
          <a:p>
            <a:pPr marL="360000" indent="-360000">
              <a:buFont typeface="Arial" panose="020B0604020202020204" pitchFamily="34" charset="0"/>
              <a:buChar char="•"/>
            </a:pPr>
            <a:r>
              <a:rPr lang="en-US" dirty="0">
                <a:latin typeface="Arial" pitchFamily="34" charset="0"/>
                <a:cs typeface="Arial" pitchFamily="34" charset="0"/>
              </a:rPr>
              <a:t>Household income is the income of any parents, stepparent, parent’s partner, </a:t>
            </a:r>
          </a:p>
          <a:p>
            <a:pPr marL="360000" indent="-360000"/>
            <a:r>
              <a:rPr lang="en-US" dirty="0">
                <a:latin typeface="Arial" pitchFamily="34" charset="0"/>
                <a:cs typeface="Arial" pitchFamily="34" charset="0"/>
              </a:rPr>
              <a:t>	wife, husband or civil partner you usually live with </a:t>
            </a:r>
          </a:p>
          <a:p>
            <a:pPr marL="360000" indent="-360000"/>
            <a:endParaRPr lang="en-US" dirty="0">
              <a:latin typeface="Arial" pitchFamily="34" charset="0"/>
              <a:cs typeface="Arial" pitchFamily="34" charset="0"/>
            </a:endParaRPr>
          </a:p>
          <a:p>
            <a:pPr marL="360000" indent="-360000">
              <a:buFont typeface="Arial" panose="020B0604020202020204" pitchFamily="34" charset="0"/>
              <a:buChar char="•"/>
            </a:pPr>
            <a:r>
              <a:rPr lang="en-US" dirty="0">
                <a:latin typeface="Arial" pitchFamily="34" charset="0"/>
                <a:cs typeface="Arial" pitchFamily="34" charset="0"/>
              </a:rPr>
              <a:t>When the household income reaches a certain level, students are only entitled     to receive the non-income assessed rate of Maintenance Loan </a:t>
            </a:r>
          </a:p>
          <a:p>
            <a:pPr marL="360000" indent="-360000">
              <a:buFont typeface="Arial" panose="020B0604020202020204" pitchFamily="34" charset="0"/>
              <a:buChar char="•"/>
            </a:pPr>
            <a:endParaRPr lang="en-US" dirty="0">
              <a:latin typeface="Arial" pitchFamily="34" charset="0"/>
              <a:cs typeface="Arial" pitchFamily="34" charset="0"/>
            </a:endParaRPr>
          </a:p>
          <a:p>
            <a:pPr marL="360000" indent="-360000">
              <a:buFont typeface="Arial" panose="020B0604020202020204" pitchFamily="34" charset="0"/>
              <a:buChar char="•"/>
            </a:pPr>
            <a:r>
              <a:rPr lang="en-US" dirty="0">
                <a:latin typeface="Arial" pitchFamily="34" charset="0"/>
                <a:cs typeface="Arial" pitchFamily="34" charset="0"/>
              </a:rPr>
              <a:t>For AY 2022/23 this is </a:t>
            </a:r>
            <a:r>
              <a:rPr lang="en-US" b="1" dirty="0">
                <a:latin typeface="Arial" pitchFamily="34" charset="0"/>
                <a:cs typeface="Arial" pitchFamily="34" charset="0"/>
              </a:rPr>
              <a:t>£62,311 </a:t>
            </a:r>
            <a:r>
              <a:rPr lang="en-US" dirty="0">
                <a:latin typeface="Arial" pitchFamily="34" charset="0"/>
                <a:cs typeface="Arial" pitchFamily="34" charset="0"/>
              </a:rPr>
              <a:t>for the ‘Elsewhere’ rate of loan, </a:t>
            </a:r>
            <a:r>
              <a:rPr lang="en-US" b="1" dirty="0">
                <a:latin typeface="Arial" pitchFamily="34" charset="0"/>
                <a:cs typeface="Arial" pitchFamily="34" charset="0"/>
              </a:rPr>
              <a:t>£70,022 </a:t>
            </a:r>
            <a:r>
              <a:rPr lang="en-US" dirty="0">
                <a:latin typeface="Arial" pitchFamily="34" charset="0"/>
                <a:cs typeface="Arial" pitchFamily="34" charset="0"/>
              </a:rPr>
              <a:t>for the ‘London’ rate and </a:t>
            </a:r>
            <a:r>
              <a:rPr lang="en-US" b="1" dirty="0">
                <a:latin typeface="Arial" pitchFamily="34" charset="0"/>
                <a:cs typeface="Arial" pitchFamily="34" charset="0"/>
              </a:rPr>
              <a:t>£58,253 </a:t>
            </a:r>
            <a:r>
              <a:rPr lang="en-US" dirty="0">
                <a:latin typeface="Arial" pitchFamily="34" charset="0"/>
                <a:cs typeface="Arial" pitchFamily="34" charset="0"/>
              </a:rPr>
              <a:t>for the ‘Parental Home’ rate  </a:t>
            </a:r>
          </a:p>
          <a:p>
            <a:pPr marL="360000" indent="-360000">
              <a:buFont typeface="Arial" panose="020B0604020202020204" pitchFamily="34" charset="0"/>
              <a:buChar char="•"/>
            </a:pPr>
            <a:endParaRPr lang="en-US" dirty="0">
              <a:latin typeface="Arial" pitchFamily="34" charset="0"/>
              <a:cs typeface="Arial" pitchFamily="34" charset="0"/>
            </a:endParaRPr>
          </a:p>
          <a:p>
            <a:pPr marL="360000" indent="-360000">
              <a:buFont typeface="Arial" panose="020B0604020202020204" pitchFamily="34" charset="0"/>
              <a:buChar char="•"/>
            </a:pPr>
            <a:r>
              <a:rPr lang="en-US" dirty="0">
                <a:latin typeface="Arial" pitchFamily="34" charset="0"/>
                <a:cs typeface="Arial" pitchFamily="34" charset="0"/>
              </a:rPr>
              <a:t>If your household income is </a:t>
            </a:r>
            <a:r>
              <a:rPr lang="en-US" b="1" dirty="0">
                <a:latin typeface="Arial" pitchFamily="34" charset="0"/>
                <a:cs typeface="Arial" pitchFamily="34" charset="0"/>
              </a:rPr>
              <a:t>over a certain level </a:t>
            </a:r>
            <a:r>
              <a:rPr lang="en-US" dirty="0">
                <a:latin typeface="Arial" pitchFamily="34" charset="0"/>
                <a:cs typeface="Arial" pitchFamily="34" charset="0"/>
              </a:rPr>
              <a:t>(£42,875) then an ‘assessed contribution’ amount is included in the Maintenance Loan calculation process</a:t>
            </a:r>
          </a:p>
          <a:p>
            <a:pPr marL="360000" indent="-360000">
              <a:buFont typeface="Arial" panose="020B0604020202020204" pitchFamily="34" charset="0"/>
              <a:buChar char="•"/>
            </a:pPr>
            <a:endParaRPr lang="en-US" dirty="0">
              <a:latin typeface="Arial" pitchFamily="34" charset="0"/>
              <a:cs typeface="Arial" pitchFamily="34" charset="0"/>
            </a:endParaRPr>
          </a:p>
        </p:txBody>
      </p:sp>
      <p:sp>
        <p:nvSpPr>
          <p:cNvPr id="5" name="TextBox 14">
            <a:extLst>
              <a:ext uri="{FF2B5EF4-FFF2-40B4-BE49-F238E27FC236}">
                <a16:creationId xmlns:a16="http://schemas.microsoft.com/office/drawing/2014/main" id="{379CCDCC-4C00-45E0-AAF9-F182A152FB80}"/>
              </a:ext>
            </a:extLst>
          </p:cNvPr>
          <p:cNvSpPr txBox="1">
            <a:spLocks noChangeArrowheads="1"/>
          </p:cNvSpPr>
          <p:nvPr/>
        </p:nvSpPr>
        <p:spPr bwMode="auto">
          <a:xfrm>
            <a:off x="264463" y="298886"/>
            <a:ext cx="7744420" cy="815608"/>
          </a:xfrm>
          <a:prstGeom prst="rect">
            <a:avLst/>
          </a:prstGeom>
          <a:noFill/>
          <a:ln w="9525">
            <a:noFill/>
            <a:miter lim="800000"/>
            <a:headEnd/>
            <a:tailEnd/>
          </a:ln>
        </p:spPr>
        <p:txBody>
          <a:bodyPr wrap="square" lIns="0" tIns="0" rIns="0" bIns="0">
            <a:spAutoFit/>
          </a:bodyPr>
          <a:lstStyle/>
          <a:p>
            <a:pPr>
              <a:spcAft>
                <a:spcPts val="600"/>
              </a:spcAft>
            </a:pPr>
            <a:r>
              <a:rPr lang="en-US" sz="2800" dirty="0">
                <a:solidFill>
                  <a:srgbClr val="DD4814"/>
                </a:solidFill>
                <a:latin typeface="Arial" pitchFamily="34" charset="0"/>
                <a:cs typeface="Arial" pitchFamily="34" charset="0"/>
              </a:rPr>
              <a:t>STUDENT FINANCE 2022/23</a:t>
            </a:r>
          </a:p>
          <a:p>
            <a:pPr>
              <a:spcAft>
                <a:spcPts val="600"/>
              </a:spcAft>
            </a:pPr>
            <a:r>
              <a:rPr lang="en-US" sz="2000" dirty="0">
                <a:solidFill>
                  <a:prstClr val="black"/>
                </a:solidFill>
                <a:latin typeface="Arial" pitchFamily="34" charset="0"/>
                <a:cs typeface="Arial" pitchFamily="34" charset="0"/>
              </a:rPr>
              <a:t>MAINTENANCE LOAN - MEANS TESTING</a:t>
            </a:r>
          </a:p>
        </p:txBody>
      </p:sp>
      <p:grpSp>
        <p:nvGrpSpPr>
          <p:cNvPr id="4" name="Group 9">
            <a:extLst>
              <a:ext uri="{FF2B5EF4-FFF2-40B4-BE49-F238E27FC236}">
                <a16:creationId xmlns:a16="http://schemas.microsoft.com/office/drawing/2014/main" id="{9CA0AD70-FCBF-4B86-96AB-381F9B6E572B}"/>
              </a:ext>
            </a:extLst>
          </p:cNvPr>
          <p:cNvGrpSpPr/>
          <p:nvPr/>
        </p:nvGrpSpPr>
        <p:grpSpPr>
          <a:xfrm>
            <a:off x="204711" y="5738588"/>
            <a:ext cx="8715660" cy="923330"/>
            <a:chOff x="-1583146" y="3432097"/>
            <a:chExt cx="8715660" cy="923330"/>
          </a:xfrm>
        </p:grpSpPr>
        <p:sp>
          <p:nvSpPr>
            <p:cNvPr id="6" name="Rounded Rectangle 26">
              <a:extLst>
                <a:ext uri="{FF2B5EF4-FFF2-40B4-BE49-F238E27FC236}">
                  <a16:creationId xmlns:a16="http://schemas.microsoft.com/office/drawing/2014/main" id="{4B1AC71D-DDCA-434F-850B-69789968EC81}"/>
                </a:ext>
              </a:extLst>
            </p:cNvPr>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0C4327E9-854C-433C-B33B-843F87BBFC9A}"/>
                </a:ext>
              </a:extLst>
            </p:cNvPr>
            <p:cNvSpPr>
              <a:spLocks noChangeArrowheads="1"/>
            </p:cNvSpPr>
            <p:nvPr/>
          </p:nvSpPr>
          <p:spPr bwMode="auto">
            <a:xfrm>
              <a:off x="-822893" y="3573585"/>
              <a:ext cx="7955407" cy="646331"/>
            </a:xfrm>
            <a:prstGeom prst="rect">
              <a:avLst/>
            </a:prstGeom>
            <a:noFill/>
            <a:ln w="9525">
              <a:noFill/>
              <a:miter lim="800000"/>
              <a:headEnd/>
              <a:tailEnd/>
            </a:ln>
          </p:spPr>
          <p:txBody>
            <a:bodyPr wrap="square">
              <a:spAutoFit/>
            </a:bodyPr>
            <a:lstStyle/>
            <a:p>
              <a:pPr marL="432000" indent="-360000">
                <a:defRPr/>
              </a:pPr>
              <a:r>
                <a:rPr lang="en-GB" dirty="0">
                  <a:latin typeface="Arial" pitchFamily="34" charset="0"/>
                  <a:cs typeface="Arial" pitchFamily="34" charset="0"/>
                </a:rPr>
                <a:t>Assessed contribution is the government estimate, based on household</a:t>
              </a:r>
            </a:p>
            <a:p>
              <a:pPr marL="432000" indent="-360000">
                <a:defRPr/>
              </a:pPr>
              <a:r>
                <a:rPr lang="en-GB" dirty="0">
                  <a:latin typeface="Arial" pitchFamily="34" charset="0"/>
                  <a:cs typeface="Arial" pitchFamily="34" charset="0"/>
                </a:rPr>
                <a:t>income of the financial support parents/sponsors can provide a student </a:t>
              </a:r>
            </a:p>
          </p:txBody>
        </p:sp>
        <p:sp>
          <p:nvSpPr>
            <p:cNvPr id="8" name="Oval 7">
              <a:extLst>
                <a:ext uri="{FF2B5EF4-FFF2-40B4-BE49-F238E27FC236}">
                  <a16:creationId xmlns:a16="http://schemas.microsoft.com/office/drawing/2014/main" id="{40F62E3D-50C0-4D5C-A0EF-7A4F55F8E758}"/>
                </a:ext>
              </a:extLst>
            </p:cNvPr>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6A2BB13F-D3C3-4501-A5B3-00C46DBBEF69}"/>
                </a:ext>
              </a:extLst>
            </p:cNvPr>
            <p:cNvSpPr txBox="1"/>
            <p:nvPr/>
          </p:nvSpPr>
          <p:spPr>
            <a:xfrm>
              <a:off x="-1351128" y="3432097"/>
              <a:ext cx="423906" cy="923330"/>
            </a:xfrm>
            <a:prstGeom prst="rect">
              <a:avLst/>
            </a:prstGeom>
            <a:noFill/>
          </p:spPr>
          <p:txBody>
            <a:bodyPr wrap="square" rtlCol="0">
              <a:spAutoFit/>
            </a:bodyPr>
            <a:lstStyle/>
            <a:p>
              <a:r>
                <a:rPr lang="en-GB" sz="5400" b="1" dirty="0">
                  <a:solidFill>
                    <a:schemeClr val="bg1"/>
                  </a:solidFill>
                </a:rPr>
                <a:t>i</a:t>
              </a:r>
            </a:p>
          </p:txBody>
        </p:sp>
      </p:grpSp>
    </p:spTree>
    <p:custDataLst>
      <p:tags r:id="rId1"/>
    </p:custData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4"/>
          <p:cNvSpPr txBox="1">
            <a:spLocks noGrp="1" noChangeArrowheads="1"/>
          </p:cNvSpPr>
          <p:nvPr>
            <p:ph type="title" idx="4294967295"/>
          </p:nvPr>
        </p:nvSpPr>
        <p:spPr bwMode="auto">
          <a:xfrm>
            <a:off x="264463" y="298886"/>
            <a:ext cx="6383361" cy="815608"/>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DD4814"/>
                </a:solidFill>
                <a:effectLst/>
                <a:uLnTx/>
                <a:uFillTx/>
                <a:latin typeface="Arial" pitchFamily="34" charset="0"/>
                <a:ea typeface="+mn-ea"/>
                <a:cs typeface="Arial" pitchFamily="34" charset="0"/>
              </a:rPr>
              <a:t>MAINTENANCE SUPPORT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MAINTENANCE LOAN ENTITLEMENT</a:t>
            </a:r>
          </a:p>
        </p:txBody>
      </p:sp>
      <p:sp>
        <p:nvSpPr>
          <p:cNvPr id="14" name="TextBox 13">
            <a:extLst>
              <a:ext uri="{FF2B5EF4-FFF2-40B4-BE49-F238E27FC236}">
                <a16:creationId xmlns:a16="http://schemas.microsoft.com/office/drawing/2014/main" id="{17D429EA-9B9E-4EFC-9F64-70D440207024}"/>
              </a:ext>
            </a:extLst>
          </p:cNvPr>
          <p:cNvSpPr txBox="1"/>
          <p:nvPr/>
        </p:nvSpPr>
        <p:spPr>
          <a:xfrm>
            <a:off x="287539" y="1487295"/>
            <a:ext cx="77382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2016 cohort FT students, not eligible for benefits or aged over 60 </a:t>
            </a:r>
          </a:p>
        </p:txBody>
      </p:sp>
      <p:graphicFrame>
        <p:nvGraphicFramePr>
          <p:cNvPr id="4" name="Table 3"/>
          <p:cNvGraphicFramePr>
            <a:graphicFrameLocks noGrp="1"/>
          </p:cNvGraphicFramePr>
          <p:nvPr/>
        </p:nvGraphicFramePr>
        <p:xfrm>
          <a:off x="358264" y="1978255"/>
          <a:ext cx="8414416" cy="3645620"/>
        </p:xfrm>
        <a:graphic>
          <a:graphicData uri="http://schemas.openxmlformats.org/drawingml/2006/table">
            <a:tbl>
              <a:tblPr firstRow="1" bandRow="1">
                <a:tableStyleId>{5C22544A-7EE6-4342-B048-85BDC9FD1C3A}</a:tableStyleId>
              </a:tblPr>
              <a:tblGrid>
                <a:gridCol w="2103604">
                  <a:extLst>
                    <a:ext uri="{9D8B030D-6E8A-4147-A177-3AD203B41FA5}">
                      <a16:colId xmlns:a16="http://schemas.microsoft.com/office/drawing/2014/main" val="20000"/>
                    </a:ext>
                  </a:extLst>
                </a:gridCol>
                <a:gridCol w="2103604">
                  <a:extLst>
                    <a:ext uri="{9D8B030D-6E8A-4147-A177-3AD203B41FA5}">
                      <a16:colId xmlns:a16="http://schemas.microsoft.com/office/drawing/2014/main" val="20001"/>
                    </a:ext>
                  </a:extLst>
                </a:gridCol>
                <a:gridCol w="2103604">
                  <a:extLst>
                    <a:ext uri="{9D8B030D-6E8A-4147-A177-3AD203B41FA5}">
                      <a16:colId xmlns:a16="http://schemas.microsoft.com/office/drawing/2014/main" val="20002"/>
                    </a:ext>
                  </a:extLst>
                </a:gridCol>
                <a:gridCol w="2103604">
                  <a:extLst>
                    <a:ext uri="{9D8B030D-6E8A-4147-A177-3AD203B41FA5}">
                      <a16:colId xmlns:a16="http://schemas.microsoft.com/office/drawing/2014/main" val="20003"/>
                    </a:ext>
                  </a:extLst>
                </a:gridCol>
              </a:tblGrid>
              <a:tr h="735461">
                <a:tc>
                  <a:txBody>
                    <a:bodyPr/>
                    <a:lstStyle/>
                    <a:p>
                      <a:pPr algn="ctr"/>
                      <a:r>
                        <a:rPr lang="en-GB" sz="2000" b="0" dirty="0">
                          <a:solidFill>
                            <a:schemeClr val="bg1"/>
                          </a:solidFill>
                          <a:latin typeface="Arial" pitchFamily="34" charset="0"/>
                          <a:cs typeface="Arial" pitchFamily="34" charset="0"/>
                        </a:rPr>
                        <a:t>Household Income </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a:r>
                        <a:rPr lang="en-GB" sz="2000" b="0" baseline="0" dirty="0">
                          <a:solidFill>
                            <a:schemeClr val="bg1"/>
                          </a:solidFill>
                          <a:latin typeface="Arial" pitchFamily="34" charset="0"/>
                          <a:cs typeface="Arial" pitchFamily="34" charset="0"/>
                        </a:rPr>
                        <a:t>Home </a:t>
                      </a:r>
                    </a:p>
                    <a:p>
                      <a:pPr algn="ctr"/>
                      <a:r>
                        <a:rPr lang="en-GB" sz="1800" b="0" baseline="0" dirty="0">
                          <a:solidFill>
                            <a:schemeClr val="bg1"/>
                          </a:solidFill>
                          <a:latin typeface="Arial" pitchFamily="34" charset="0"/>
                          <a:cs typeface="Arial" pitchFamily="34" charset="0"/>
                        </a:rPr>
                        <a:t>(£58,253)</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a:r>
                        <a:rPr lang="en-GB" sz="2000" b="0" baseline="0" dirty="0">
                          <a:solidFill>
                            <a:schemeClr val="bg1"/>
                          </a:solidFill>
                          <a:latin typeface="Arial" pitchFamily="34" charset="0"/>
                          <a:cs typeface="Arial" pitchFamily="34" charset="0"/>
                        </a:rPr>
                        <a:t>Elsewhere </a:t>
                      </a:r>
                      <a:r>
                        <a:rPr lang="en-GB" sz="1800" b="0" baseline="0" dirty="0">
                          <a:solidFill>
                            <a:schemeClr val="bg1"/>
                          </a:solidFill>
                          <a:latin typeface="Arial" pitchFamily="34" charset="0"/>
                          <a:cs typeface="Arial" pitchFamily="34" charset="0"/>
                        </a:rPr>
                        <a:t>(£62,311)</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a:r>
                        <a:rPr lang="en-GB" sz="2000" b="0" dirty="0">
                          <a:solidFill>
                            <a:schemeClr val="bg1"/>
                          </a:solidFill>
                          <a:latin typeface="Arial" pitchFamily="34" charset="0"/>
                          <a:cs typeface="Arial" pitchFamily="34" charset="0"/>
                        </a:rPr>
                        <a:t>London </a:t>
                      </a:r>
                    </a:p>
                    <a:p>
                      <a:pPr algn="ctr"/>
                      <a:r>
                        <a:rPr lang="en-GB" sz="1800" b="0" dirty="0">
                          <a:solidFill>
                            <a:schemeClr val="bg1"/>
                          </a:solidFill>
                          <a:latin typeface="Arial" pitchFamily="34" charset="0"/>
                          <a:cs typeface="Arial" pitchFamily="34" charset="0"/>
                        </a:rPr>
                        <a:t>(£70,022)</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415737">
                <a:tc>
                  <a:txBody>
                    <a:bodyPr/>
                    <a:lstStyle/>
                    <a:p>
                      <a:r>
                        <a:rPr lang="en-GB" sz="2000" b="0" dirty="0">
                          <a:solidFill>
                            <a:schemeClr val="tx1"/>
                          </a:solidFill>
                          <a:latin typeface="Arial" pitchFamily="34" charset="0"/>
                          <a:cs typeface="Arial" pitchFamily="34" charset="0"/>
                        </a:rPr>
                        <a:t>£25,000 &amp; under</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solidFill>
                            <a:schemeClr val="tx1"/>
                          </a:solidFill>
                          <a:latin typeface="Arial" pitchFamily="34" charset="0"/>
                          <a:cs typeface="Arial" pitchFamily="34" charset="0"/>
                        </a:rPr>
                        <a:t>£8,171</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solidFill>
                            <a:schemeClr val="tx1"/>
                          </a:solidFill>
                          <a:latin typeface="Arial" pitchFamily="34" charset="0"/>
                          <a:cs typeface="Arial" pitchFamily="34" charset="0"/>
                        </a:rPr>
                        <a:t>£9,706</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solidFill>
                            <a:schemeClr val="tx1"/>
                          </a:solidFill>
                          <a:latin typeface="Arial" pitchFamily="34" charset="0"/>
                          <a:cs typeface="Arial" pitchFamily="34" charset="0"/>
                        </a:rPr>
                        <a:t>£12,667</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15737">
                <a:tc>
                  <a:txBody>
                    <a:bodyPr/>
                    <a:lstStyle/>
                    <a:p>
                      <a:r>
                        <a:rPr lang="en-GB" sz="2000" b="0" dirty="0">
                          <a:solidFill>
                            <a:schemeClr val="tx1"/>
                          </a:solidFill>
                          <a:latin typeface="Arial" pitchFamily="34" charset="0"/>
                          <a:cs typeface="Arial" pitchFamily="34" charset="0"/>
                        </a:rPr>
                        <a:t>£35,000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a:solidFill>
                            <a:schemeClr val="tx1"/>
                          </a:solidFill>
                          <a:latin typeface="Arial" pitchFamily="34" charset="0"/>
                          <a:cs typeface="Arial" pitchFamily="34" charset="0"/>
                        </a:rPr>
                        <a:t>£6,796</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a:solidFill>
                            <a:schemeClr val="tx1"/>
                          </a:solidFill>
                          <a:latin typeface="Arial" pitchFamily="34" charset="0"/>
                          <a:cs typeface="Arial" pitchFamily="34" charset="0"/>
                        </a:rPr>
                        <a:t>£8,318</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a:solidFill>
                            <a:schemeClr val="tx1"/>
                          </a:solidFill>
                          <a:latin typeface="Arial" pitchFamily="34" charset="0"/>
                          <a:cs typeface="Arial" pitchFamily="34" charset="0"/>
                        </a:rPr>
                        <a:t>£11,255</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415737">
                <a:tc>
                  <a:txBody>
                    <a:bodyPr/>
                    <a:lstStyle/>
                    <a:p>
                      <a:r>
                        <a:rPr lang="en-GB" sz="2000" b="0" dirty="0">
                          <a:solidFill>
                            <a:schemeClr val="tx1"/>
                          </a:solidFill>
                          <a:latin typeface="Arial" pitchFamily="34" charset="0"/>
                          <a:cs typeface="Arial" pitchFamily="34" charset="0"/>
                        </a:rPr>
                        <a:t>£45,000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solidFill>
                            <a:schemeClr val="tx1"/>
                          </a:solidFill>
                          <a:latin typeface="Arial" pitchFamily="34" charset="0"/>
                          <a:cs typeface="Arial" pitchFamily="34" charset="0"/>
                        </a:rPr>
                        <a:t>£5,420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solidFill>
                            <a:schemeClr val="tx1"/>
                          </a:solidFill>
                          <a:latin typeface="Arial" pitchFamily="34" charset="0"/>
                          <a:cs typeface="Arial" pitchFamily="34" charset="0"/>
                        </a:rPr>
                        <a:t>£6,929</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solidFill>
                            <a:schemeClr val="tx1"/>
                          </a:solidFill>
                          <a:latin typeface="Arial" pitchFamily="34" charset="0"/>
                          <a:cs typeface="Arial" pitchFamily="34" charset="0"/>
                        </a:rPr>
                        <a:t>£9,620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15737">
                <a:tc>
                  <a:txBody>
                    <a:bodyPr/>
                    <a:lstStyle/>
                    <a:p>
                      <a:r>
                        <a:rPr lang="en-GB" sz="2000" b="0" dirty="0">
                          <a:solidFill>
                            <a:schemeClr val="tx1"/>
                          </a:solidFill>
                          <a:latin typeface="Arial" pitchFamily="34" charset="0"/>
                          <a:cs typeface="Arial" pitchFamily="34" charset="0"/>
                        </a:rPr>
                        <a:t>£55,000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a:solidFill>
                            <a:schemeClr val="tx1"/>
                          </a:solidFill>
                          <a:latin typeface="Arial" pitchFamily="34" charset="0"/>
                          <a:cs typeface="Arial" pitchFamily="34" charset="0"/>
                        </a:rPr>
                        <a:t>£4,045</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a:solidFill>
                            <a:schemeClr val="tx1"/>
                          </a:solidFill>
                          <a:latin typeface="Arial" pitchFamily="34" charset="0"/>
                          <a:cs typeface="Arial" pitchFamily="34" charset="0"/>
                        </a:rPr>
                        <a:t>£5,540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a:solidFill>
                            <a:schemeClr val="tx1"/>
                          </a:solidFill>
                          <a:latin typeface="Arial" pitchFamily="34" charset="0"/>
                          <a:cs typeface="Arial" pitchFamily="34" charset="0"/>
                        </a:rPr>
                        <a:t>£9,843</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415737">
                <a:tc>
                  <a:txBody>
                    <a:bodyPr/>
                    <a:lstStyle/>
                    <a:p>
                      <a:r>
                        <a:rPr lang="en-GB" sz="2000" b="0" dirty="0">
                          <a:solidFill>
                            <a:schemeClr val="tx1"/>
                          </a:solidFill>
                          <a:latin typeface="Arial" pitchFamily="34" charset="0"/>
                          <a:cs typeface="Arial" pitchFamily="34" charset="0"/>
                        </a:rPr>
                        <a:t>£60,000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Arial" pitchFamily="34" charset="0"/>
                          <a:cs typeface="Arial" pitchFamily="34" charset="0"/>
                        </a:rPr>
                        <a:t>£3,597</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solidFill>
                            <a:schemeClr val="tx1"/>
                          </a:solidFill>
                          <a:latin typeface="Arial" pitchFamily="34" charset="0"/>
                          <a:cs typeface="Arial" pitchFamily="34" charset="0"/>
                        </a:rPr>
                        <a:t>£4,845</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solidFill>
                            <a:schemeClr val="tx1"/>
                          </a:solidFill>
                          <a:latin typeface="Arial" pitchFamily="34" charset="0"/>
                          <a:cs typeface="Arial" pitchFamily="34" charset="0"/>
                        </a:rPr>
                        <a:t>£7,724</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15737">
                <a:tc>
                  <a:txBody>
                    <a:bodyPr/>
                    <a:lstStyle/>
                    <a:p>
                      <a:r>
                        <a:rPr lang="en-GB" sz="2000" b="0" dirty="0">
                          <a:solidFill>
                            <a:schemeClr val="tx1"/>
                          </a:solidFill>
                          <a:latin typeface="Arial" pitchFamily="34" charset="0"/>
                          <a:cs typeface="Arial" pitchFamily="34" charset="0"/>
                        </a:rPr>
                        <a:t>£65,000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a:solidFill>
                            <a:schemeClr val="tx1"/>
                          </a:solidFill>
                          <a:latin typeface="Arial" pitchFamily="34" charset="0"/>
                          <a:cs typeface="Arial" pitchFamily="34" charset="0"/>
                        </a:rPr>
                        <a:t>£3,597</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1" dirty="0">
                          <a:solidFill>
                            <a:schemeClr val="tx1"/>
                          </a:solidFill>
                          <a:latin typeface="Arial" pitchFamily="34" charset="0"/>
                          <a:cs typeface="Arial" pitchFamily="34" charset="0"/>
                        </a:rPr>
                        <a:t>£4,524</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a:solidFill>
                            <a:schemeClr val="tx1"/>
                          </a:solidFill>
                          <a:latin typeface="Arial" pitchFamily="34" charset="0"/>
                          <a:cs typeface="Arial" pitchFamily="34" charset="0"/>
                        </a:rPr>
                        <a:t>£7,018</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415737">
                <a:tc>
                  <a:txBody>
                    <a:bodyPr/>
                    <a:lstStyle/>
                    <a:p>
                      <a:r>
                        <a:rPr lang="en-GB" sz="2000" b="0" dirty="0">
                          <a:solidFill>
                            <a:schemeClr val="tx1"/>
                          </a:solidFill>
                          <a:latin typeface="Arial" pitchFamily="34" charset="0"/>
                          <a:cs typeface="Arial" pitchFamily="34" charset="0"/>
                        </a:rPr>
                        <a:t>£70,022 &amp; over</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solidFill>
                            <a:schemeClr val="tx1"/>
                          </a:solidFill>
                          <a:latin typeface="Arial" pitchFamily="34" charset="0"/>
                          <a:cs typeface="Arial" pitchFamily="34" charset="0"/>
                        </a:rPr>
                        <a:t>£3,597</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solidFill>
                            <a:schemeClr val="tx1"/>
                          </a:solidFill>
                          <a:latin typeface="Arial" pitchFamily="34" charset="0"/>
                          <a:cs typeface="Arial" pitchFamily="34" charset="0"/>
                        </a:rPr>
                        <a:t>£4,524</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Arial" pitchFamily="34" charset="0"/>
                          <a:cs typeface="Arial" pitchFamily="34" charset="0"/>
                        </a:rPr>
                        <a:t>£6,308</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grpSp>
        <p:nvGrpSpPr>
          <p:cNvPr id="2" name="Group 9" descr="Banner saying Students can get an estimate of their student finance entitlement&#10;using the calculator on: www.gov.uk/studentfinance&#10;"/>
          <p:cNvGrpSpPr/>
          <p:nvPr/>
        </p:nvGrpSpPr>
        <p:grpSpPr>
          <a:xfrm>
            <a:off x="204711" y="5738588"/>
            <a:ext cx="8618056" cy="923330"/>
            <a:chOff x="-1583146" y="3432097"/>
            <a:chExt cx="8618056" cy="923330"/>
          </a:xfrm>
        </p:grpSpPr>
        <p:sp>
          <p:nvSpPr>
            <p:cNvPr id="7" name="Rounded Rectangle 6"/>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p:cNvSpPr>
              <a:spLocks noChangeArrowheads="1"/>
            </p:cNvSpPr>
            <p:nvPr/>
          </p:nvSpPr>
          <p:spPr bwMode="auto">
            <a:xfrm>
              <a:off x="-821463" y="3536855"/>
              <a:ext cx="7825803" cy="707886"/>
            </a:xfrm>
            <a:prstGeom prst="rect">
              <a:avLst/>
            </a:prstGeom>
            <a:noFill/>
            <a:ln w="9525">
              <a:noFill/>
              <a:miter lim="800000"/>
              <a:headEnd/>
              <a:tailEnd/>
            </a:ln>
          </p:spPr>
          <p:txBody>
            <a:bodyPr wrap="square">
              <a:spAutoFit/>
            </a:bodyPr>
            <a:lstStyle/>
            <a:p>
              <a:pPr marL="432000" marR="0" lvl="0" indent="-3600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Students can get an estimate of their student finance entitlement</a:t>
              </a:r>
            </a:p>
            <a:p>
              <a:pPr marL="432000" marR="0" lvl="0" indent="-3600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using the calculator on: </a:t>
              </a: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www.gov.uk/studentfinance</a:t>
              </a: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0" name="Oval 9"/>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extBox 10"/>
            <p:cNvSpPr txBox="1"/>
            <p:nvPr/>
          </p:nvSpPr>
          <p:spPr>
            <a:xfrm>
              <a:off x="-1351128" y="3432097"/>
              <a:ext cx="42390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Calibri"/>
                  <a:ea typeface="+mn-ea"/>
                  <a:cs typeface="+mn-cs"/>
                </a:rPr>
                <a:t>i</a:t>
              </a:r>
            </a:p>
          </p:txBody>
        </p:sp>
      </p:grpSp>
    </p:spTree>
    <p:extLst>
      <p:ext uri="{BB962C8B-B14F-4D97-AF65-F5344CB8AC3E}">
        <p14:creationId xmlns:p14="http://schemas.microsoft.com/office/powerpoint/2010/main" val="2856657524"/>
      </p:ext>
    </p:extLst>
  </p:cSld>
  <p:clrMapOvr>
    <a:masterClrMapping/>
  </p:clrMapOvr>
  <p:transition>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218927" y="1908792"/>
            <a:ext cx="8918575" cy="4893647"/>
          </a:xfrm>
          <a:prstGeom prst="rect">
            <a:avLst/>
          </a:prstGeom>
          <a:noFill/>
          <a:ln w="9525">
            <a:noFill/>
            <a:miter lim="800000"/>
            <a:headEnd/>
            <a:tailEnd/>
          </a:ln>
        </p:spPr>
        <p:txBody>
          <a:bodyPr wrap="square">
            <a:spAutoFit/>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If you're not financially supported by your parents or a partner, then you might be</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classed as an independent student when SFE work out your loan entitlement:</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www.ucas.com/finance/student-finance-england/finance-independent-students</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To be </a:t>
            </a: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classed as independent</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students need to be aged 25 or over on the first       </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day of the academic year or meet one of the other criteria, including;</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Are or have been married/in a civil partnership</a:t>
            </a:r>
          </a:p>
          <a:p>
            <a:pPr marL="360000" marR="0" lvl="0" indent="-3600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Have care of a person under the age of 18</a:t>
            </a:r>
          </a:p>
          <a:p>
            <a:pPr marL="360000" marR="0" lvl="0" indent="-3600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Supported themselves financially for 3 years before the start of their course</a:t>
            </a:r>
          </a:p>
          <a:p>
            <a:pPr marL="360000" marR="0" lvl="0" indent="-3600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Have no contact with or are estranged from their parents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standalone.org.uk</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t>
            </a: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Are a Care Leaver, looked after by a local authority (</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5"/>
              </a:rPr>
              <a:t>propel.org.uk</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8" name="TextBox 14">
            <a:extLst>
              <a:ext uri="{FF2B5EF4-FFF2-40B4-BE49-F238E27FC236}">
                <a16:creationId xmlns:a16="http://schemas.microsoft.com/office/drawing/2014/main" id="{63F2BDA2-FBEE-4022-ACFE-2607DDEFCD9E}"/>
              </a:ext>
            </a:extLst>
          </p:cNvPr>
          <p:cNvSpPr txBox="1">
            <a:spLocks noGrp="1" noChangeArrowheads="1"/>
          </p:cNvSpPr>
          <p:nvPr>
            <p:ph type="title" idx="4294967295"/>
          </p:nvPr>
        </p:nvSpPr>
        <p:spPr bwMode="auto">
          <a:xfrm>
            <a:off x="264463" y="298886"/>
            <a:ext cx="7744420" cy="815608"/>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DD4814"/>
                </a:solidFill>
                <a:effectLst/>
                <a:uLnTx/>
                <a:uFillTx/>
                <a:latin typeface="Arial" pitchFamily="34" charset="0"/>
                <a:ea typeface="+mn-ea"/>
                <a:cs typeface="Arial" pitchFamily="34" charset="0"/>
              </a:rPr>
              <a:t>STUDENT FINANCE 2022/23</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MAINTENANCE LOAN – INDEPENDENT STUDENT STATUS</a:t>
            </a: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C73973-7863-48D1-8576-09CC6F0E084C}"/>
              </a:ext>
            </a:extLst>
          </p:cNvPr>
          <p:cNvSpPr txBox="1"/>
          <p:nvPr/>
        </p:nvSpPr>
        <p:spPr>
          <a:xfrm>
            <a:off x="188257" y="282933"/>
            <a:ext cx="6284259" cy="907941"/>
          </a:xfrm>
          <a:prstGeom prst="rect">
            <a:avLst/>
          </a:prstGeom>
          <a:noFill/>
        </p:spPr>
        <p:txBody>
          <a:bodyPr wrap="square">
            <a:spAutoFit/>
          </a:bodyPr>
          <a:lstStyle/>
          <a:p>
            <a:pPr>
              <a:spcAft>
                <a:spcPts val="600"/>
              </a:spcAft>
            </a:pPr>
            <a:r>
              <a:rPr lang="en-US" sz="2800" dirty="0">
                <a:solidFill>
                  <a:srgbClr val="DD4814"/>
                </a:solidFill>
                <a:latin typeface="Arial" pitchFamily="34" charset="0"/>
                <a:cs typeface="Arial" pitchFamily="34" charset="0"/>
              </a:rPr>
              <a:t>STUDENT FINANCE 2022/23</a:t>
            </a:r>
          </a:p>
          <a:p>
            <a:pPr>
              <a:spcAft>
                <a:spcPts val="600"/>
              </a:spcAft>
            </a:pPr>
            <a:r>
              <a:rPr lang="en-US" sz="2000" dirty="0">
                <a:solidFill>
                  <a:prstClr val="black"/>
                </a:solidFill>
                <a:latin typeface="Arial" pitchFamily="34" charset="0"/>
                <a:cs typeface="Arial" pitchFamily="34" charset="0"/>
              </a:rPr>
              <a:t>SOURCES OF EXTRA SUPPORT FOR STUDENTS</a:t>
            </a:r>
          </a:p>
        </p:txBody>
      </p:sp>
      <p:pic>
        <p:nvPicPr>
          <p:cNvPr id="4" name="Picture 3" descr="Chart&#10;&#10;Description automatically generated">
            <a:extLst>
              <a:ext uri="{FF2B5EF4-FFF2-40B4-BE49-F238E27FC236}">
                <a16:creationId xmlns:a16="http://schemas.microsoft.com/office/drawing/2014/main" id="{0EFB4345-DDD2-46AC-B3CA-C73134AAAC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1775"/>
            <a:ext cx="4443479" cy="3599234"/>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E8F92D25-518E-4902-A4A7-B8C483A5CF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3479" y="1190874"/>
            <a:ext cx="4700521" cy="2692194"/>
          </a:xfrm>
          <a:prstGeom prst="rect">
            <a:avLst/>
          </a:prstGeom>
        </p:spPr>
      </p:pic>
      <p:sp>
        <p:nvSpPr>
          <p:cNvPr id="6" name="Rectangle 5">
            <a:extLst>
              <a:ext uri="{FF2B5EF4-FFF2-40B4-BE49-F238E27FC236}">
                <a16:creationId xmlns:a16="http://schemas.microsoft.com/office/drawing/2014/main" id="{455F9B74-E07F-41F7-BBDB-FF04C1968EA6}"/>
              </a:ext>
            </a:extLst>
          </p:cNvPr>
          <p:cNvSpPr/>
          <p:nvPr/>
        </p:nvSpPr>
        <p:spPr>
          <a:xfrm>
            <a:off x="3519813" y="4186246"/>
            <a:ext cx="5486400" cy="2031325"/>
          </a:xfrm>
          <a:prstGeom prst="rect">
            <a:avLst/>
          </a:prstGeom>
          <a:solidFill>
            <a:srgbClr val="002060"/>
          </a:solidFill>
        </p:spPr>
        <p:txBody>
          <a:bodyPr wrap="square" anchor="t">
            <a:spAutoFit/>
          </a:bodyPr>
          <a:lstStyle/>
          <a:p>
            <a:pPr marL="360000" marR="0" lvl="0" indent="-36000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Other Key Points</a:t>
            </a:r>
          </a:p>
          <a:p>
            <a:pPr marL="360000" marR="0" lvl="0" indent="-36000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bg1"/>
              </a:solidFill>
              <a:latin typeface="Arial" panose="020B0604020202020204" pitchFamily="34" charset="0"/>
              <a:cs typeface="Arial" panose="020B0604020202020204" pitchFamily="34" charset="0"/>
            </a:endParaRPr>
          </a:p>
          <a:p>
            <a:pPr marL="360000" marR="0" lvl="0" indent="-3600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chemeClr val="bg1"/>
                </a:solidFill>
                <a:latin typeface="Arial" panose="020B0604020202020204" pitchFamily="34" charset="0"/>
                <a:cs typeface="Arial" panose="020B0604020202020204" pitchFamily="34" charset="0"/>
              </a:rPr>
              <a:t>Previous Study Exemption for 2</a:t>
            </a:r>
            <a:r>
              <a:rPr lang="en-GB" sz="1400" baseline="30000" dirty="0">
                <a:solidFill>
                  <a:schemeClr val="bg1"/>
                </a:solidFill>
                <a:latin typeface="Arial" panose="020B0604020202020204" pitchFamily="34" charset="0"/>
                <a:cs typeface="Arial" panose="020B0604020202020204" pitchFamily="34" charset="0"/>
              </a:rPr>
              <a:t>nd</a:t>
            </a:r>
            <a:r>
              <a:rPr lang="en-GB" sz="1400" dirty="0">
                <a:solidFill>
                  <a:schemeClr val="bg1"/>
                </a:solidFill>
                <a:latin typeface="Arial" panose="020B0604020202020204" pitchFamily="34" charset="0"/>
                <a:cs typeface="Arial" panose="020B0604020202020204" pitchFamily="34" charset="0"/>
              </a:rPr>
              <a:t> degree (if NHS)</a:t>
            </a:r>
          </a:p>
          <a:p>
            <a:pPr marL="360000" marR="0" lvl="0" indent="-3600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chemeClr val="bg1"/>
                </a:solidFill>
                <a:latin typeface="Arial" panose="020B0604020202020204" pitchFamily="34" charset="0"/>
                <a:cs typeface="Arial" panose="020B0604020202020204" pitchFamily="34" charset="0"/>
              </a:rPr>
              <a:t>Maximum NHS and SFE funding available</a:t>
            </a:r>
          </a:p>
          <a:p>
            <a:pPr marL="360000" marR="0" lvl="0" indent="-3600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chemeClr val="bg1"/>
                </a:solidFill>
                <a:latin typeface="Arial" panose="020B0604020202020204" pitchFamily="34" charset="0"/>
                <a:cs typeface="Arial" panose="020B0604020202020204" pitchFamily="34" charset="0"/>
              </a:rPr>
              <a:t>Applications SFE usually Jan/Feb</a:t>
            </a:r>
          </a:p>
          <a:p>
            <a:pPr marL="360000" marR="0" lvl="0" indent="-3600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chemeClr val="bg1"/>
                </a:solidFill>
                <a:latin typeface="Arial" panose="020B0604020202020204" pitchFamily="34" charset="0"/>
                <a:cs typeface="Arial" panose="020B0604020202020204" pitchFamily="34" charset="0"/>
              </a:rPr>
              <a:t>Applications NHS usually April</a:t>
            </a:r>
          </a:p>
          <a:p>
            <a:pPr marL="360000" marR="0" lvl="0" indent="-3600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chemeClr val="bg1"/>
                </a:solidFill>
                <a:latin typeface="Arial" panose="020B0604020202020204" pitchFamily="34" charset="0"/>
                <a:cs typeface="Arial" panose="020B0604020202020204" pitchFamily="34" charset="0"/>
              </a:rPr>
              <a:t>Students eligible for the long course loan</a:t>
            </a:r>
          </a:p>
          <a:p>
            <a:pPr marL="360000" marR="0" lvl="0" indent="-36000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(Students must be eligible for tuition fees and maintenance support in each AY to be able to access NHS LSF)</a:t>
            </a:r>
          </a:p>
        </p:txBody>
      </p:sp>
      <p:sp>
        <p:nvSpPr>
          <p:cNvPr id="7" name="Rectangle 6">
            <a:extLst>
              <a:ext uri="{FF2B5EF4-FFF2-40B4-BE49-F238E27FC236}">
                <a16:creationId xmlns:a16="http://schemas.microsoft.com/office/drawing/2014/main" id="{C396FFFE-FBAA-409F-92C6-9C4AD416BC20}"/>
              </a:ext>
            </a:extLst>
          </p:cNvPr>
          <p:cNvSpPr/>
          <p:nvPr/>
        </p:nvSpPr>
        <p:spPr>
          <a:xfrm>
            <a:off x="3519813" y="6217571"/>
            <a:ext cx="5486400" cy="338554"/>
          </a:xfrm>
          <a:prstGeom prst="rect">
            <a:avLst/>
          </a:prstGeom>
          <a:solidFill>
            <a:srgbClr val="002060"/>
          </a:solidFill>
        </p:spPr>
        <p:txBody>
          <a:bodyPr wrap="square" anchor="t">
            <a:spAutoFit/>
          </a:bodyPr>
          <a:lstStyle/>
          <a:p>
            <a:pPr marL="360000" indent="-360000" algn="ctr">
              <a:defRPr/>
            </a:pPr>
            <a:r>
              <a:rPr lang="en-GB" sz="1600" dirty="0">
                <a:solidFill>
                  <a:srgbClr val="FFFF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Visit NHS BSA / Student Services for more information</a:t>
            </a:r>
            <a:endParaRPr lang="en-GB" sz="16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541904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3"/>
          <p:cNvGrpSpPr/>
          <p:nvPr/>
        </p:nvGrpSpPr>
        <p:grpSpPr>
          <a:xfrm>
            <a:off x="368951" y="1942853"/>
            <a:ext cx="8355949" cy="3635846"/>
            <a:chOff x="710501" y="1828553"/>
            <a:chExt cx="8355949" cy="3635846"/>
          </a:xfrm>
        </p:grpSpPr>
        <p:grpSp>
          <p:nvGrpSpPr>
            <p:cNvPr id="3" name="Group 15"/>
            <p:cNvGrpSpPr/>
            <p:nvPr/>
          </p:nvGrpSpPr>
          <p:grpSpPr>
            <a:xfrm>
              <a:off x="710501" y="1828553"/>
              <a:ext cx="8355949" cy="3635846"/>
              <a:chOff x="10217149" y="3342067"/>
              <a:chExt cx="8355949" cy="3635846"/>
            </a:xfrm>
          </p:grpSpPr>
          <p:sp>
            <p:nvSpPr>
              <p:cNvPr id="45" name="TextBox 3"/>
              <p:cNvSpPr txBox="1"/>
              <p:nvPr/>
            </p:nvSpPr>
            <p:spPr>
              <a:xfrm rot="20882373">
                <a:off x="11186674" y="5869917"/>
                <a:ext cx="1040670" cy="1107996"/>
              </a:xfrm>
              <a:prstGeom prst="rect">
                <a:avLst/>
              </a:prstGeom>
              <a:noFill/>
            </p:spPr>
            <p:txBody>
              <a:bodyPr wrap="none" rtlCol="0">
                <a:spAutoFit/>
              </a:bodyPr>
              <a:lstStyle/>
              <a:p>
                <a:r>
                  <a:rPr lang="en-GB" sz="5400" dirty="0">
                    <a:solidFill>
                      <a:schemeClr val="bg1"/>
                    </a:solidFill>
                    <a:latin typeface="Arial" pitchFamily="34" charset="0"/>
                    <a:cs typeface="Arial" pitchFamily="34" charset="0"/>
                  </a:rPr>
                  <a:t>#</a:t>
                </a:r>
                <a:r>
                  <a:rPr lang="en-GB" sz="6600" dirty="0">
                    <a:solidFill>
                      <a:schemeClr val="bg1"/>
                    </a:solidFill>
                    <a:latin typeface="Arial" pitchFamily="34" charset="0"/>
                    <a:cs typeface="Arial" pitchFamily="34" charset="0"/>
                  </a:rPr>
                  <a:t>1</a:t>
                </a:r>
              </a:p>
            </p:txBody>
          </p:sp>
          <p:grpSp>
            <p:nvGrpSpPr>
              <p:cNvPr id="4" name="Group 43"/>
              <p:cNvGrpSpPr/>
              <p:nvPr/>
            </p:nvGrpSpPr>
            <p:grpSpPr>
              <a:xfrm>
                <a:off x="10217149" y="3342067"/>
                <a:ext cx="8355949" cy="3507474"/>
                <a:chOff x="-2361390" y="1684522"/>
                <a:chExt cx="8355949" cy="3507474"/>
              </a:xfrm>
            </p:grpSpPr>
            <p:sp>
              <p:nvSpPr>
                <p:cNvPr id="22" name="Rectangle 21"/>
                <p:cNvSpPr/>
                <p:nvPr/>
              </p:nvSpPr>
              <p:spPr>
                <a:xfrm>
                  <a:off x="-2361390" y="1684522"/>
                  <a:ext cx="8355949" cy="3507474"/>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roup 43"/>
                <p:cNvGrpSpPr/>
                <p:nvPr/>
              </p:nvGrpSpPr>
              <p:grpSpPr>
                <a:xfrm>
                  <a:off x="-1909166" y="1754770"/>
                  <a:ext cx="7902446" cy="2948152"/>
                  <a:chOff x="1175228" y="2164203"/>
                  <a:chExt cx="7902446" cy="2948152"/>
                </a:xfrm>
              </p:grpSpPr>
              <p:grpSp>
                <p:nvGrpSpPr>
                  <p:cNvPr id="6" name="Group 25"/>
                  <p:cNvGrpSpPr/>
                  <p:nvPr/>
                </p:nvGrpSpPr>
                <p:grpSpPr>
                  <a:xfrm>
                    <a:off x="1175228" y="3068804"/>
                    <a:ext cx="1483063" cy="1504804"/>
                    <a:chOff x="1127930" y="3131868"/>
                    <a:chExt cx="1483063" cy="1504804"/>
                  </a:xfrm>
                </p:grpSpPr>
                <p:grpSp>
                  <p:nvGrpSpPr>
                    <p:cNvPr id="7" name="Group 11"/>
                    <p:cNvGrpSpPr/>
                    <p:nvPr/>
                  </p:nvGrpSpPr>
                  <p:grpSpPr>
                    <a:xfrm rot="431274">
                      <a:off x="1127930" y="3131868"/>
                      <a:ext cx="1483063" cy="1504804"/>
                      <a:chOff x="2205878" y="0"/>
                      <a:chExt cx="2038576" cy="2038576"/>
                    </a:xfrm>
                  </p:grpSpPr>
                  <p:pic>
                    <p:nvPicPr>
                      <p:cNvPr id="42" name="Picture 4" descr="C:\Users\rutterb\Desktop\1516 Templates &amp; Graphics\pink cog.png"/>
                      <p:cNvPicPr>
                        <a:picLocks noChangeAspect="1" noChangeArrowheads="1"/>
                      </p:cNvPicPr>
                      <p:nvPr/>
                    </p:nvPicPr>
                    <p:blipFill>
                      <a:blip r:embed="rId2" cstate="print"/>
                      <a:srcRect/>
                      <a:stretch>
                        <a:fillRect/>
                      </a:stretch>
                    </p:blipFill>
                    <p:spPr bwMode="auto">
                      <a:xfrm>
                        <a:off x="2205878" y="0"/>
                        <a:ext cx="2038576" cy="2038576"/>
                      </a:xfrm>
                      <a:prstGeom prst="rect">
                        <a:avLst/>
                      </a:prstGeom>
                      <a:noFill/>
                    </p:spPr>
                  </p:pic>
                  <p:sp>
                    <p:nvSpPr>
                      <p:cNvPr id="43" name="Oval 42"/>
                      <p:cNvSpPr/>
                      <p:nvPr/>
                    </p:nvSpPr>
                    <p:spPr bwMode="auto">
                      <a:xfrm>
                        <a:off x="2638426" y="443489"/>
                        <a:ext cx="1200150" cy="1166236"/>
                      </a:xfrm>
                      <a:prstGeom prst="ellipse">
                        <a:avLst/>
                      </a:prstGeom>
                      <a:solidFill>
                        <a:srgbClr val="C30052"/>
                      </a:solidFill>
                      <a:ln>
                        <a:solidFill>
                          <a:srgbClr val="C300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4400" b="1" dirty="0"/>
                      </a:p>
                    </p:txBody>
                  </p:sp>
                </p:grpSp>
                <p:sp>
                  <p:nvSpPr>
                    <p:cNvPr id="41" name="TextBox 40"/>
                    <p:cNvSpPr txBox="1"/>
                    <p:nvPr/>
                  </p:nvSpPr>
                  <p:spPr>
                    <a:xfrm rot="20726654">
                      <a:off x="1330417" y="3515444"/>
                      <a:ext cx="1089546" cy="646331"/>
                    </a:xfrm>
                    <a:prstGeom prst="rect">
                      <a:avLst/>
                    </a:prstGeom>
                    <a:noFill/>
                  </p:spPr>
                  <p:txBody>
                    <a:bodyPr wrap="square" rtlCol="0">
                      <a:spAutoFit/>
                    </a:bodyPr>
                    <a:lstStyle/>
                    <a:p>
                      <a:pPr algn="ctr"/>
                      <a:r>
                        <a:rPr lang="en-GB" sz="1600" dirty="0">
                          <a:solidFill>
                            <a:schemeClr val="bg1"/>
                          </a:solidFill>
                          <a:latin typeface="Arial" pitchFamily="34" charset="0"/>
                          <a:cs typeface="Arial" pitchFamily="34" charset="0"/>
                        </a:rPr>
                        <a:t>#</a:t>
                      </a:r>
                      <a:r>
                        <a:rPr lang="en-GB" dirty="0">
                          <a:solidFill>
                            <a:schemeClr val="bg1"/>
                          </a:solidFill>
                          <a:latin typeface="Arial" pitchFamily="34" charset="0"/>
                          <a:cs typeface="Arial" pitchFamily="34" charset="0"/>
                        </a:rPr>
                        <a:t>2</a:t>
                      </a:r>
                    </a:p>
                    <a:p>
                      <a:pPr algn="ctr"/>
                      <a:r>
                        <a:rPr lang="en-GB" dirty="0">
                          <a:solidFill>
                            <a:schemeClr val="bg1"/>
                          </a:solidFill>
                          <a:latin typeface="Arial" pitchFamily="34" charset="0"/>
                          <a:cs typeface="Arial" pitchFamily="34" charset="0"/>
                        </a:rPr>
                        <a:t>APPLY</a:t>
                      </a:r>
                    </a:p>
                  </p:txBody>
                </p:sp>
              </p:grpSp>
              <p:grpSp>
                <p:nvGrpSpPr>
                  <p:cNvPr id="8" name="Group 44"/>
                  <p:cNvGrpSpPr/>
                  <p:nvPr/>
                </p:nvGrpSpPr>
                <p:grpSpPr>
                  <a:xfrm>
                    <a:off x="3437168" y="2164203"/>
                    <a:ext cx="5640506" cy="2948152"/>
                    <a:chOff x="3464461" y="1481818"/>
                    <a:chExt cx="5640506" cy="2948152"/>
                  </a:xfrm>
                </p:grpSpPr>
                <p:sp>
                  <p:nvSpPr>
                    <p:cNvPr id="36" name="Oval 35"/>
                    <p:cNvSpPr/>
                    <p:nvPr/>
                  </p:nvSpPr>
                  <p:spPr>
                    <a:xfrm>
                      <a:off x="3464461" y="1512347"/>
                      <a:ext cx="2335485" cy="2335485"/>
                    </a:xfrm>
                    <a:prstGeom prst="ellipse">
                      <a:avLst/>
                    </a:prstGeom>
                    <a:solidFill>
                      <a:srgbClr val="CC0066"/>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p:cNvSpPr/>
                    <p:nvPr/>
                  </p:nvSpPr>
                  <p:spPr>
                    <a:xfrm>
                      <a:off x="6156815" y="1481818"/>
                      <a:ext cx="2948152" cy="2948152"/>
                    </a:xfrm>
                    <a:prstGeom prst="ellipse">
                      <a:avLst/>
                    </a:prstGeom>
                    <a:solidFill>
                      <a:srgbClr val="660066"/>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3" name="TextBox 32"/>
                  <p:cNvSpPr txBox="1"/>
                  <p:nvPr/>
                </p:nvSpPr>
                <p:spPr>
                  <a:xfrm>
                    <a:off x="3599447" y="3065525"/>
                    <a:ext cx="2055371" cy="707886"/>
                  </a:xfrm>
                  <a:prstGeom prst="rect">
                    <a:avLst/>
                  </a:prstGeom>
                  <a:noFill/>
                </p:spPr>
                <p:txBody>
                  <a:bodyPr wrap="none" rtlCol="0">
                    <a:spAutoFit/>
                  </a:bodyPr>
                  <a:lstStyle/>
                  <a:p>
                    <a:pPr algn="ctr"/>
                    <a:r>
                      <a:rPr lang="en-GB" sz="2000" dirty="0">
                        <a:solidFill>
                          <a:schemeClr val="bg1"/>
                        </a:solidFill>
                        <a:latin typeface="Arial" pitchFamily="34" charset="0"/>
                        <a:cs typeface="Arial" pitchFamily="34" charset="0"/>
                      </a:rPr>
                      <a:t>MAINTENANCE</a:t>
                    </a:r>
                  </a:p>
                  <a:p>
                    <a:pPr algn="ctr"/>
                    <a:r>
                      <a:rPr lang="en-GB" sz="2000" dirty="0">
                        <a:solidFill>
                          <a:schemeClr val="bg1"/>
                        </a:solidFill>
                        <a:latin typeface="Arial" pitchFamily="34" charset="0"/>
                        <a:cs typeface="Arial" pitchFamily="34" charset="0"/>
                      </a:rPr>
                      <a:t>LOAN</a:t>
                    </a:r>
                  </a:p>
                </p:txBody>
              </p:sp>
              <p:sp>
                <p:nvSpPr>
                  <p:cNvPr id="34" name="TextBox 33"/>
                  <p:cNvSpPr txBox="1"/>
                  <p:nvPr/>
                </p:nvSpPr>
                <p:spPr>
                  <a:xfrm rot="712777">
                    <a:off x="6680248" y="3178775"/>
                    <a:ext cx="1912639" cy="954107"/>
                  </a:xfrm>
                  <a:prstGeom prst="rect">
                    <a:avLst/>
                  </a:prstGeom>
                  <a:noFill/>
                </p:spPr>
                <p:txBody>
                  <a:bodyPr wrap="none" rtlCol="0">
                    <a:spAutoFit/>
                  </a:bodyPr>
                  <a:lstStyle/>
                  <a:p>
                    <a:pPr algn="ctr"/>
                    <a:r>
                      <a:rPr lang="en-GB" sz="2800" b="1" dirty="0">
                        <a:solidFill>
                          <a:schemeClr val="bg1"/>
                        </a:solidFill>
                        <a:latin typeface="Arial" pitchFamily="34" charset="0"/>
                        <a:cs typeface="Arial" pitchFamily="34" charset="0"/>
                      </a:rPr>
                      <a:t>EXTRA</a:t>
                    </a:r>
                  </a:p>
                  <a:p>
                    <a:pPr algn="ctr"/>
                    <a:r>
                      <a:rPr lang="en-GB" sz="2800" b="1" dirty="0">
                        <a:solidFill>
                          <a:schemeClr val="bg1"/>
                        </a:solidFill>
                        <a:latin typeface="Arial" pitchFamily="34" charset="0"/>
                        <a:cs typeface="Arial" pitchFamily="34" charset="0"/>
                      </a:rPr>
                      <a:t>SUPPORT</a:t>
                    </a:r>
                  </a:p>
                </p:txBody>
              </p:sp>
            </p:grpSp>
          </p:grpSp>
        </p:grpSp>
        <p:sp>
          <p:nvSpPr>
            <p:cNvPr id="26" name="Oval 25"/>
            <p:cNvSpPr/>
            <p:nvPr/>
          </p:nvSpPr>
          <p:spPr>
            <a:xfrm>
              <a:off x="780137" y="2695395"/>
              <a:ext cx="2335485" cy="2335485"/>
            </a:xfrm>
            <a:prstGeom prst="ellipse">
              <a:avLst/>
            </a:prstGeom>
            <a:solidFill>
              <a:schemeClr val="accent1">
                <a:lumMod val="50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TextBox 13"/>
          <p:cNvSpPr txBox="1">
            <a:spLocks noChangeArrowheads="1"/>
          </p:cNvSpPr>
          <p:nvPr/>
        </p:nvSpPr>
        <p:spPr bwMode="auto">
          <a:xfrm>
            <a:off x="257613" y="309136"/>
            <a:ext cx="7050691" cy="815608"/>
          </a:xfrm>
          <a:prstGeom prst="rect">
            <a:avLst/>
          </a:prstGeom>
          <a:noFill/>
          <a:ln w="9525">
            <a:noFill/>
            <a:miter lim="800000"/>
            <a:headEnd/>
            <a:tailEnd/>
          </a:ln>
        </p:spPr>
        <p:txBody>
          <a:bodyPr wrap="square" lIns="0" tIns="0" rIns="0" bIns="0">
            <a:spAutoFit/>
          </a:bodyPr>
          <a:lstStyle/>
          <a:p>
            <a:pPr>
              <a:spcAft>
                <a:spcPts val="600"/>
              </a:spcAft>
            </a:pPr>
            <a:r>
              <a:rPr lang="en-US" sz="2800" dirty="0">
                <a:solidFill>
                  <a:srgbClr val="DD4814"/>
                </a:solidFill>
                <a:latin typeface="Arial" pitchFamily="34" charset="0"/>
                <a:cs typeface="Arial" pitchFamily="34" charset="0"/>
              </a:rPr>
              <a:t>STUDENT FINANCE 2022/23</a:t>
            </a:r>
          </a:p>
          <a:p>
            <a:pPr>
              <a:spcAft>
                <a:spcPts val="600"/>
              </a:spcAft>
            </a:pPr>
            <a:r>
              <a:rPr lang="en-US" sz="2000" dirty="0">
                <a:solidFill>
                  <a:prstClr val="black"/>
                </a:solidFill>
                <a:latin typeface="Arial" pitchFamily="34" charset="0"/>
                <a:cs typeface="Arial" pitchFamily="34" charset="0"/>
              </a:rPr>
              <a:t>THE STUDENT FINANCE PACKAGE</a:t>
            </a:r>
          </a:p>
        </p:txBody>
      </p:sp>
      <p:sp>
        <p:nvSpPr>
          <p:cNvPr id="21" name="TextBox 3"/>
          <p:cNvSpPr txBox="1"/>
          <p:nvPr/>
        </p:nvSpPr>
        <p:spPr>
          <a:xfrm rot="20882373">
            <a:off x="729280" y="3688916"/>
            <a:ext cx="1781257" cy="707886"/>
          </a:xfrm>
          <a:prstGeom prst="rect">
            <a:avLst/>
          </a:prstGeom>
          <a:noFill/>
        </p:spPr>
        <p:txBody>
          <a:bodyPr wrap="none" rtlCol="0">
            <a:spAutoFit/>
          </a:bodyPr>
          <a:lstStyle/>
          <a:p>
            <a:pPr algn="ctr"/>
            <a:r>
              <a:rPr lang="en-GB" sz="2000" dirty="0">
                <a:solidFill>
                  <a:schemeClr val="bg1"/>
                </a:solidFill>
                <a:latin typeface="Arial" pitchFamily="34" charset="0"/>
                <a:cs typeface="Arial" pitchFamily="34" charset="0"/>
              </a:rPr>
              <a:t>TUITION FEE</a:t>
            </a:r>
          </a:p>
          <a:p>
            <a:pPr algn="ctr"/>
            <a:r>
              <a:rPr lang="en-GB" sz="2000" dirty="0">
                <a:solidFill>
                  <a:schemeClr val="bg1"/>
                </a:solidFill>
                <a:latin typeface="Arial" pitchFamily="34" charset="0"/>
                <a:cs typeface="Arial" pitchFamily="34" charset="0"/>
              </a:rPr>
              <a:t>LOAN</a:t>
            </a: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0"/>
          <p:cNvSpPr txBox="1">
            <a:spLocks noChangeArrowheads="1"/>
          </p:cNvSpPr>
          <p:nvPr/>
        </p:nvSpPr>
        <p:spPr bwMode="auto">
          <a:xfrm rot="-266598">
            <a:off x="1703388" y="357188"/>
            <a:ext cx="6562725" cy="400050"/>
          </a:xfrm>
          <a:prstGeom prst="rect">
            <a:avLst/>
          </a:prstGeom>
          <a:noFill/>
          <a:ln w="9525">
            <a:noFill/>
            <a:miter lim="800000"/>
            <a:headEnd/>
            <a:tailEnd/>
          </a:ln>
        </p:spPr>
        <p:txBody>
          <a:bodyPr>
            <a:spAutoFit/>
          </a:bodyPr>
          <a:lstStyle/>
          <a:p>
            <a:r>
              <a:rPr lang="en-US" sz="2000" dirty="0">
                <a:solidFill>
                  <a:prstClr val="white"/>
                </a:solidFill>
                <a:latin typeface="Helvetica LT Std Bold Condensed"/>
              </a:rPr>
              <a:t>ADDITIONAL SUPPORT</a:t>
            </a:r>
          </a:p>
        </p:txBody>
      </p:sp>
      <p:sp>
        <p:nvSpPr>
          <p:cNvPr id="3" name="Rectangle 3"/>
          <p:cNvSpPr txBox="1">
            <a:spLocks noChangeArrowheads="1"/>
          </p:cNvSpPr>
          <p:nvPr/>
        </p:nvSpPr>
        <p:spPr>
          <a:xfrm>
            <a:off x="218266" y="1938076"/>
            <a:ext cx="8776483" cy="4084638"/>
          </a:xfrm>
          <a:prstGeom prst="rect">
            <a:avLst/>
          </a:prstGeom>
          <a:noFill/>
        </p:spPr>
        <p:txBody>
          <a:bodyPr/>
          <a:lstStyle/>
          <a:p>
            <a:pPr marL="360000" indent="-360000">
              <a:defRPr/>
            </a:pPr>
            <a:r>
              <a:rPr lang="en-GB" dirty="0">
                <a:solidFill>
                  <a:prstClr val="black"/>
                </a:solidFill>
                <a:latin typeface="Arial" pitchFamily="34" charset="0"/>
                <a:cs typeface="Arial" pitchFamily="34" charset="0"/>
              </a:rPr>
              <a:t>There may also be </a:t>
            </a:r>
            <a:r>
              <a:rPr lang="en-GB" b="1" dirty="0">
                <a:solidFill>
                  <a:prstClr val="black"/>
                </a:solidFill>
                <a:latin typeface="Arial" pitchFamily="34" charset="0"/>
                <a:cs typeface="Arial" pitchFamily="34" charset="0"/>
              </a:rPr>
              <a:t>extra financial support </a:t>
            </a:r>
            <a:r>
              <a:rPr lang="en-GB" dirty="0">
                <a:solidFill>
                  <a:prstClr val="black"/>
                </a:solidFill>
                <a:latin typeface="Arial" pitchFamily="34" charset="0"/>
                <a:cs typeface="Arial" pitchFamily="34" charset="0"/>
              </a:rPr>
              <a:t>available for students who;</a:t>
            </a:r>
          </a:p>
          <a:p>
            <a:pPr marL="360000" indent="-360000" eaLnBrk="0" hangingPunct="0">
              <a:buFont typeface="Arial" pitchFamily="34" charset="0"/>
              <a:buChar char="•"/>
              <a:defRPr/>
            </a:pPr>
            <a:endParaRPr lang="en-GB" kern="0" dirty="0">
              <a:solidFill>
                <a:prstClr val="black"/>
              </a:solidFill>
              <a:latin typeface="Arial" pitchFamily="34" charset="0"/>
              <a:ea typeface="ＭＳ Ｐゴシック" charset="-128"/>
              <a:cs typeface="Arial" pitchFamily="34" charset="0"/>
            </a:endParaRPr>
          </a:p>
          <a:p>
            <a:pPr marL="360000" indent="-360000" eaLnBrk="0" hangingPunct="0">
              <a:buFont typeface="Arial" pitchFamily="34" charset="0"/>
              <a:buChar char="•"/>
              <a:defRPr/>
            </a:pPr>
            <a:r>
              <a:rPr lang="en-GB" kern="0" dirty="0">
                <a:solidFill>
                  <a:prstClr val="black"/>
                </a:solidFill>
                <a:latin typeface="Arial" pitchFamily="34" charset="0"/>
                <a:ea typeface="ＭＳ Ｐゴシック" charset="-128"/>
                <a:cs typeface="Arial" pitchFamily="34" charset="0"/>
              </a:rPr>
              <a:t>Have a disability, specific learning difficulty, long-term health condition or mental health condition</a:t>
            </a:r>
            <a:endParaRPr lang="en-GB" b="1" kern="0" dirty="0">
              <a:solidFill>
                <a:prstClr val="black"/>
              </a:solidFill>
              <a:latin typeface="Arial" pitchFamily="34" charset="0"/>
              <a:ea typeface="ＭＳ Ｐゴシック" charset="-128"/>
              <a:cs typeface="Arial" pitchFamily="34" charset="0"/>
            </a:endParaRPr>
          </a:p>
          <a:p>
            <a:pPr marL="360000" indent="-360000" eaLnBrk="0" hangingPunct="0">
              <a:defRPr/>
            </a:pPr>
            <a:endParaRPr lang="en-GB" kern="0" dirty="0">
              <a:solidFill>
                <a:prstClr val="black"/>
              </a:solidFill>
              <a:latin typeface="Arial" pitchFamily="34" charset="0"/>
              <a:ea typeface="ＭＳ Ｐゴシック" charset="-128"/>
              <a:cs typeface="Arial" pitchFamily="34" charset="0"/>
            </a:endParaRPr>
          </a:p>
          <a:p>
            <a:pPr marL="360000" indent="-360000" eaLnBrk="0" hangingPunct="0">
              <a:buFont typeface="Arial" pitchFamily="34" charset="0"/>
              <a:buChar char="•"/>
              <a:defRPr/>
            </a:pPr>
            <a:r>
              <a:rPr lang="en-GB" kern="0" dirty="0">
                <a:solidFill>
                  <a:prstClr val="black"/>
                </a:solidFill>
                <a:latin typeface="Arial" pitchFamily="34" charset="0"/>
                <a:ea typeface="ＭＳ Ｐゴシック" charset="-128"/>
                <a:cs typeface="Arial" pitchFamily="34" charset="0"/>
              </a:rPr>
              <a:t>Have children or adult dependants</a:t>
            </a:r>
            <a:endParaRPr lang="en-GB" b="1" kern="0" dirty="0">
              <a:solidFill>
                <a:prstClr val="black"/>
              </a:solidFill>
              <a:latin typeface="Arial" pitchFamily="34" charset="0"/>
              <a:ea typeface="ＭＳ Ｐゴシック" charset="-128"/>
              <a:cs typeface="Arial" pitchFamily="34" charset="0"/>
            </a:endParaRPr>
          </a:p>
          <a:p>
            <a:pPr marL="360000" indent="-360000" eaLnBrk="0" hangingPunct="0">
              <a:defRPr/>
            </a:pPr>
            <a:endParaRPr lang="en-GB" kern="0" dirty="0">
              <a:solidFill>
                <a:prstClr val="black"/>
              </a:solidFill>
              <a:latin typeface="Arial" pitchFamily="34" charset="0"/>
              <a:ea typeface="ＭＳ Ｐゴシック" charset="-128"/>
              <a:cs typeface="Arial" pitchFamily="34" charset="0"/>
            </a:endParaRPr>
          </a:p>
          <a:p>
            <a:pPr marL="360000" indent="-360000" eaLnBrk="0" hangingPunct="0">
              <a:buFont typeface="Arial" pitchFamily="34" charset="0"/>
              <a:buChar char="•"/>
              <a:defRPr/>
            </a:pPr>
            <a:r>
              <a:rPr lang="en-GB" kern="0" dirty="0">
                <a:solidFill>
                  <a:prstClr val="black"/>
                </a:solidFill>
                <a:latin typeface="Arial" pitchFamily="34" charset="0"/>
                <a:ea typeface="ＭＳ Ｐゴシック" charset="-128"/>
                <a:cs typeface="Arial" pitchFamily="34" charset="0"/>
              </a:rPr>
              <a:t>Study overseas as part of their UK based course or take a clinical placement</a:t>
            </a:r>
          </a:p>
          <a:p>
            <a:pPr marL="360000" indent="-360000" eaLnBrk="0" hangingPunct="0">
              <a:buFont typeface="Arial" pitchFamily="34" charset="0"/>
              <a:buChar char="•"/>
              <a:defRPr/>
            </a:pPr>
            <a:endParaRPr lang="en-GB" kern="0" dirty="0">
              <a:solidFill>
                <a:prstClr val="black"/>
              </a:solidFill>
              <a:latin typeface="Arial" pitchFamily="34" charset="0"/>
              <a:ea typeface="ＭＳ Ｐゴシック" charset="-128"/>
              <a:cs typeface="Arial" pitchFamily="34" charset="0"/>
            </a:endParaRPr>
          </a:p>
          <a:p>
            <a:pPr marL="360000" indent="-360000" eaLnBrk="0" hangingPunct="0">
              <a:buFont typeface="Arial" pitchFamily="34" charset="0"/>
              <a:buChar char="•"/>
              <a:defRPr/>
            </a:pPr>
            <a:r>
              <a:rPr lang="en-GB" kern="0" dirty="0">
                <a:solidFill>
                  <a:prstClr val="black"/>
                </a:solidFill>
                <a:latin typeface="Arial" pitchFamily="34" charset="0"/>
                <a:ea typeface="ＭＳ Ｐゴシック" charset="-128"/>
                <a:cs typeface="Arial" pitchFamily="34" charset="0"/>
              </a:rPr>
              <a:t>Study eligible Nursing, Midwifery or Allied Health Profession Courses </a:t>
            </a:r>
          </a:p>
          <a:p>
            <a:pPr marL="360000" indent="-360000" eaLnBrk="0" hangingPunct="0">
              <a:defRPr/>
            </a:pPr>
            <a:endParaRPr lang="en-GB" kern="0" dirty="0">
              <a:solidFill>
                <a:prstClr val="black"/>
              </a:solidFill>
              <a:latin typeface="Arial" pitchFamily="34" charset="0"/>
              <a:ea typeface="ＭＳ Ｐゴシック" charset="-128"/>
              <a:cs typeface="Arial" pitchFamily="34" charset="0"/>
            </a:endParaRPr>
          </a:p>
          <a:p>
            <a:pPr marL="360000" indent="-360000" eaLnBrk="0" hangingPunct="0">
              <a:buFont typeface="Arial" pitchFamily="34" charset="0"/>
              <a:buChar char="•"/>
              <a:defRPr/>
            </a:pPr>
            <a:r>
              <a:rPr lang="en-GB" kern="0" dirty="0">
                <a:solidFill>
                  <a:prstClr val="black"/>
                </a:solidFill>
                <a:latin typeface="Arial" pitchFamily="34" charset="0"/>
                <a:ea typeface="ＭＳ Ｐゴシック" charset="-128"/>
                <a:cs typeface="Arial" pitchFamily="34" charset="0"/>
              </a:rPr>
              <a:t>For more information on this support see </a:t>
            </a:r>
            <a:r>
              <a:rPr lang="en-GB" dirty="0">
                <a:latin typeface="Arial" panose="020B0604020202020204" pitchFamily="34" charset="0"/>
                <a:cs typeface="Arial" panose="020B0604020202020204" pitchFamily="34" charset="0"/>
                <a:hlinkClick r:id="rId4"/>
              </a:rPr>
              <a:t>www.gov.uk/student-finance/extra-help</a:t>
            </a:r>
            <a:r>
              <a:rPr lang="en-GB" dirty="0">
                <a:latin typeface="Arial" panose="020B0604020202020204" pitchFamily="34" charset="0"/>
                <a:cs typeface="Arial" panose="020B0604020202020204" pitchFamily="34" charset="0"/>
              </a:rPr>
              <a:t> and </a:t>
            </a:r>
            <a:r>
              <a:rPr lang="en-GB" kern="0" dirty="0">
                <a:solidFill>
                  <a:prstClr val="black"/>
                </a:solidFill>
                <a:latin typeface="Arial" pitchFamily="34" charset="0"/>
                <a:ea typeface="ＭＳ Ｐゴシック" charset="-128"/>
                <a:cs typeface="Arial" pitchFamily="34" charset="0"/>
                <a:hlinkClick r:id="rId5"/>
              </a:rPr>
              <a:t>www.nhsbsa.nhs.uk/student-services</a:t>
            </a:r>
            <a:endParaRPr lang="en-GB" kern="0" dirty="0">
              <a:solidFill>
                <a:prstClr val="black"/>
              </a:solidFill>
              <a:latin typeface="Arial" pitchFamily="34" charset="0"/>
              <a:ea typeface="ＭＳ Ｐゴシック" charset="-128"/>
              <a:cs typeface="Arial" pitchFamily="34" charset="0"/>
            </a:endParaRPr>
          </a:p>
          <a:p>
            <a:pPr marL="360000" indent="-360000" eaLnBrk="0" hangingPunct="0">
              <a:buFont typeface="Arial" pitchFamily="34" charset="0"/>
              <a:buChar char="•"/>
              <a:defRPr/>
            </a:pPr>
            <a:endParaRPr lang="en-GB" kern="0" dirty="0">
              <a:solidFill>
                <a:prstClr val="black"/>
              </a:solidFill>
              <a:latin typeface="Arial" pitchFamily="34" charset="0"/>
              <a:ea typeface="ＭＳ Ｐゴシック" charset="-128"/>
              <a:cs typeface="Arial" pitchFamily="34" charset="0"/>
            </a:endParaRPr>
          </a:p>
          <a:p>
            <a:pPr marL="360000" indent="-360000">
              <a:defRPr/>
            </a:pPr>
            <a:r>
              <a:rPr lang="en-GB" dirty="0">
                <a:solidFill>
                  <a:prstClr val="black"/>
                </a:solidFill>
                <a:latin typeface="Arial" pitchFamily="34" charset="0"/>
                <a:cs typeface="Arial" pitchFamily="34" charset="0"/>
              </a:rPr>
              <a:t>Many universities and colleges also offer </a:t>
            </a:r>
            <a:r>
              <a:rPr lang="en-GB" b="1" dirty="0">
                <a:solidFill>
                  <a:prstClr val="black"/>
                </a:solidFill>
                <a:latin typeface="Arial" pitchFamily="34" charset="0"/>
                <a:cs typeface="Arial" pitchFamily="34" charset="0"/>
              </a:rPr>
              <a:t>bursaries</a:t>
            </a:r>
            <a:r>
              <a:rPr lang="en-GB" dirty="0">
                <a:solidFill>
                  <a:prstClr val="black"/>
                </a:solidFill>
                <a:latin typeface="Arial" pitchFamily="34" charset="0"/>
                <a:cs typeface="Arial" pitchFamily="34" charset="0"/>
              </a:rPr>
              <a:t> and </a:t>
            </a:r>
            <a:r>
              <a:rPr lang="en-GB" b="1" dirty="0">
                <a:solidFill>
                  <a:prstClr val="black"/>
                </a:solidFill>
                <a:latin typeface="Arial" pitchFamily="34" charset="0"/>
                <a:cs typeface="Arial" pitchFamily="34" charset="0"/>
              </a:rPr>
              <a:t>scholarships</a:t>
            </a:r>
            <a:r>
              <a:rPr lang="en-GB" dirty="0">
                <a:solidFill>
                  <a:prstClr val="black"/>
                </a:solidFill>
                <a:latin typeface="Arial" pitchFamily="34" charset="0"/>
                <a:cs typeface="Arial" pitchFamily="34" charset="0"/>
              </a:rPr>
              <a:t>, which can</a:t>
            </a:r>
          </a:p>
          <a:p>
            <a:pPr marL="360000" indent="-360000">
              <a:defRPr/>
            </a:pPr>
            <a:r>
              <a:rPr lang="en-GB" dirty="0">
                <a:solidFill>
                  <a:prstClr val="black"/>
                </a:solidFill>
                <a:latin typeface="Arial" pitchFamily="34" charset="0"/>
                <a:cs typeface="Arial" pitchFamily="34" charset="0"/>
              </a:rPr>
              <a:t>depend on things like academic results, course choice or household income etc…</a:t>
            </a:r>
          </a:p>
          <a:p>
            <a:pPr marL="360000" indent="-360000" eaLnBrk="0" hangingPunct="0">
              <a:buFont typeface="Arial" pitchFamily="34" charset="0"/>
              <a:buChar char="•"/>
              <a:defRPr/>
            </a:pPr>
            <a:endParaRPr lang="en-GB" kern="0" dirty="0">
              <a:solidFill>
                <a:prstClr val="black"/>
              </a:solidFill>
              <a:latin typeface="Arial" pitchFamily="34" charset="0"/>
              <a:ea typeface="ＭＳ Ｐゴシック" charset="-128"/>
              <a:cs typeface="Arial" pitchFamily="34" charset="0"/>
            </a:endParaRPr>
          </a:p>
        </p:txBody>
      </p:sp>
      <p:sp>
        <p:nvSpPr>
          <p:cNvPr id="11" name="TextBox 10"/>
          <p:cNvSpPr txBox="1">
            <a:spLocks noChangeArrowheads="1"/>
          </p:cNvSpPr>
          <p:nvPr/>
        </p:nvSpPr>
        <p:spPr bwMode="auto">
          <a:xfrm>
            <a:off x="257613" y="309136"/>
            <a:ext cx="7050691" cy="815608"/>
          </a:xfrm>
          <a:prstGeom prst="rect">
            <a:avLst/>
          </a:prstGeom>
          <a:noFill/>
          <a:ln w="9525">
            <a:noFill/>
            <a:miter lim="800000"/>
            <a:headEnd/>
            <a:tailEnd/>
          </a:ln>
        </p:spPr>
        <p:txBody>
          <a:bodyPr wrap="square" lIns="0" tIns="0" rIns="0" bIns="0">
            <a:spAutoFit/>
          </a:bodyPr>
          <a:lstStyle/>
          <a:p>
            <a:pPr>
              <a:spcAft>
                <a:spcPts val="600"/>
              </a:spcAft>
            </a:pPr>
            <a:r>
              <a:rPr lang="en-US" sz="2800" dirty="0">
                <a:solidFill>
                  <a:srgbClr val="DD4814"/>
                </a:solidFill>
                <a:latin typeface="Arial" pitchFamily="34" charset="0"/>
                <a:cs typeface="Arial" pitchFamily="34" charset="0"/>
              </a:rPr>
              <a:t>STUDENT FINANCE 2022/23</a:t>
            </a:r>
          </a:p>
          <a:p>
            <a:pPr>
              <a:spcAft>
                <a:spcPts val="600"/>
              </a:spcAft>
            </a:pPr>
            <a:r>
              <a:rPr lang="en-US" sz="2000" dirty="0">
                <a:solidFill>
                  <a:prstClr val="black"/>
                </a:solidFill>
                <a:latin typeface="Arial" pitchFamily="34" charset="0"/>
                <a:cs typeface="Arial" pitchFamily="34" charset="0"/>
              </a:rPr>
              <a:t>SOURCES OF EXTRA SUPPORT FOR STUDENTS</a:t>
            </a:r>
          </a:p>
        </p:txBody>
      </p:sp>
    </p:spTree>
    <p:custDataLst>
      <p:tags r:id="rId1"/>
    </p:custData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0"/>
          <p:cNvSpPr txBox="1">
            <a:spLocks noChangeArrowheads="1"/>
          </p:cNvSpPr>
          <p:nvPr/>
        </p:nvSpPr>
        <p:spPr bwMode="auto">
          <a:xfrm rot="-266598">
            <a:off x="1703388" y="357188"/>
            <a:ext cx="6562725" cy="40005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Helvetica LT Std Bold Condensed"/>
                <a:ea typeface="+mn-ea"/>
                <a:cs typeface="+mn-cs"/>
              </a:rPr>
              <a:t>ADDITIONAL SUPPORT</a:t>
            </a:r>
          </a:p>
        </p:txBody>
      </p:sp>
      <p:sp>
        <p:nvSpPr>
          <p:cNvPr id="3" name="Rectangle 3"/>
          <p:cNvSpPr txBox="1">
            <a:spLocks noChangeArrowheads="1"/>
          </p:cNvSpPr>
          <p:nvPr/>
        </p:nvSpPr>
        <p:spPr>
          <a:xfrm>
            <a:off x="218418" y="1781364"/>
            <a:ext cx="8733785" cy="4342712"/>
          </a:xfrm>
          <a:prstGeom prst="rect">
            <a:avLst/>
          </a:prstGeom>
          <a:noFill/>
        </p:spPr>
        <p:txBody>
          <a:bodyPr/>
          <a:lstStyle/>
          <a:p>
            <a:pPr marL="360000" marR="0" lvl="0" indent="-360000" algn="l" defTabSz="9144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Eligible SFE students can apply for additional loan support if they want to progress</a:t>
            </a:r>
          </a:p>
          <a:p>
            <a:pPr marL="360000" marR="0" lvl="0" indent="-360000" algn="l" defTabSz="9144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on to take postgraduate Master’s or Doctoral level courses:</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 contribution loan of up to £11,836 for eligible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Master’s</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courses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 contribution loan of up to £27,892 for eligible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Doctoral</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courses</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SFE Postgraduate Loans are paid directly to students as a contribution toward their costs rather than being split between tuition and maintenance</a:t>
            </a: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repayment amount is calculated as 6% of income earned over the current threshold of £21,000 a year</a:t>
            </a: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interest rate applied is fixed at Retail Prices Index +3%</a:t>
            </a: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pitchFamily="34" charset="0"/>
              <a:ea typeface="ＭＳ Ｐゴシック" charset="-128"/>
              <a:cs typeface="Arial" pitchFamily="34" charset="0"/>
            </a:endParaRPr>
          </a:p>
        </p:txBody>
      </p:sp>
      <p:sp>
        <p:nvSpPr>
          <p:cNvPr id="6" name="TextBox 5"/>
          <p:cNvSpPr txBox="1">
            <a:spLocks noChangeArrowheads="1"/>
          </p:cNvSpPr>
          <p:nvPr/>
        </p:nvSpPr>
        <p:spPr bwMode="auto">
          <a:xfrm>
            <a:off x="257613" y="309136"/>
            <a:ext cx="7901649" cy="815608"/>
          </a:xfrm>
          <a:prstGeom prst="rect">
            <a:avLst/>
          </a:prstGeom>
          <a:noFill/>
          <a:ln w="9525">
            <a:noFill/>
            <a:miter lim="800000"/>
            <a:headEnd/>
            <a:tailEnd/>
          </a:ln>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DD4814"/>
                </a:solidFill>
                <a:effectLst/>
                <a:uLnTx/>
                <a:uFillTx/>
                <a:latin typeface="Arial" pitchFamily="34" charset="0"/>
                <a:ea typeface="+mn-ea"/>
                <a:cs typeface="Arial" pitchFamily="34" charset="0"/>
              </a:rPr>
              <a:t>STUDENT FINANCE 2022/23</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POSTGRADUATE STUDY SFE FUNDING OPTIONS</a:t>
            </a:r>
          </a:p>
        </p:txBody>
      </p:sp>
      <p:grpSp>
        <p:nvGrpSpPr>
          <p:cNvPr id="5" name="Group 6">
            <a:extLst>
              <a:ext uri="{FF2B5EF4-FFF2-40B4-BE49-F238E27FC236}">
                <a16:creationId xmlns:a16="http://schemas.microsoft.com/office/drawing/2014/main" id="{0BBA801E-ED12-46FA-9A7D-EB4802BAC1E1}"/>
              </a:ext>
            </a:extLst>
          </p:cNvPr>
          <p:cNvGrpSpPr/>
          <p:nvPr/>
        </p:nvGrpSpPr>
        <p:grpSpPr>
          <a:xfrm>
            <a:off x="204711" y="5738588"/>
            <a:ext cx="9202333" cy="923330"/>
            <a:chOff x="-1583146" y="3432097"/>
            <a:chExt cx="9202333" cy="923330"/>
          </a:xfrm>
        </p:grpSpPr>
        <p:sp>
          <p:nvSpPr>
            <p:cNvPr id="7" name="Rounded Rectangle 14">
              <a:extLst>
                <a:ext uri="{FF2B5EF4-FFF2-40B4-BE49-F238E27FC236}">
                  <a16:creationId xmlns:a16="http://schemas.microsoft.com/office/drawing/2014/main" id="{5FDB8EE2-3C4B-4374-A591-5ECAF1431C66}"/>
                </a:ext>
              </a:extLst>
            </p:cNvPr>
            <p:cNvSpPr/>
            <p:nvPr/>
          </p:nvSpPr>
          <p:spPr>
            <a:xfrm>
              <a:off x="-1379505" y="3523398"/>
              <a:ext cx="8514931"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15">
              <a:extLst>
                <a:ext uri="{FF2B5EF4-FFF2-40B4-BE49-F238E27FC236}">
                  <a16:creationId xmlns:a16="http://schemas.microsoft.com/office/drawing/2014/main" id="{5D2609A8-D13D-4C3C-910A-C329A8950F16}"/>
                </a:ext>
              </a:extLst>
            </p:cNvPr>
            <p:cNvSpPr>
              <a:spLocks noChangeArrowheads="1"/>
            </p:cNvSpPr>
            <p:nvPr/>
          </p:nvSpPr>
          <p:spPr bwMode="auto">
            <a:xfrm>
              <a:off x="-729421" y="3571076"/>
              <a:ext cx="8348608" cy="646331"/>
            </a:xfrm>
            <a:prstGeom prst="rect">
              <a:avLst/>
            </a:prstGeom>
            <a:noFill/>
            <a:ln w="9525">
              <a:noFill/>
              <a:miter lim="800000"/>
              <a:headEnd/>
              <a:tailEnd/>
            </a:ln>
          </p:spPr>
          <p:txBody>
            <a:bodyPr wrap="square">
              <a:spAutoFit/>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more information about SFE Postgraduate Loans go to:</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www.gov.uk/funding-for-postgraduate-study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www.ucas.com/sfe</a:t>
              </a: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9" name="Oval 8">
              <a:extLst>
                <a:ext uri="{FF2B5EF4-FFF2-40B4-BE49-F238E27FC236}">
                  <a16:creationId xmlns:a16="http://schemas.microsoft.com/office/drawing/2014/main" id="{36A025A4-D07F-48C7-8FC7-76A240D35DED}"/>
                </a:ext>
              </a:extLst>
            </p:cNvPr>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36529B98-1CF4-4F34-A7C9-88DEB492389E}"/>
                </a:ext>
              </a:extLst>
            </p:cNvPr>
            <p:cNvSpPr txBox="1"/>
            <p:nvPr/>
          </p:nvSpPr>
          <p:spPr>
            <a:xfrm>
              <a:off x="-1351128" y="3432097"/>
              <a:ext cx="42390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Calibri"/>
                  <a:ea typeface="+mn-ea"/>
                  <a:cs typeface="+mn-cs"/>
                </a:rPr>
                <a:t>i</a:t>
              </a:r>
            </a:p>
          </p:txBody>
        </p:sp>
      </p:grpSp>
    </p:spTree>
    <p:custDataLst>
      <p:tags r:id="rId1"/>
    </p:custDataLst>
    <p:extLst>
      <p:ext uri="{BB962C8B-B14F-4D97-AF65-F5344CB8AC3E}">
        <p14:creationId xmlns:p14="http://schemas.microsoft.com/office/powerpoint/2010/main" val="2135326519"/>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067" y="2592235"/>
            <a:ext cx="7881325" cy="2369880"/>
          </a:xfrm>
          <a:prstGeom prst="rect">
            <a:avLst/>
          </a:prstGeom>
          <a:noFill/>
        </p:spPr>
        <p:txBody>
          <a:bodyPr wrap="none" rtlCol="0">
            <a:spAutoFit/>
          </a:bodyPr>
          <a:lstStyle/>
          <a:p>
            <a:r>
              <a:rPr lang="en-GB" sz="4000" dirty="0">
                <a:solidFill>
                  <a:schemeClr val="bg1"/>
                </a:solidFill>
                <a:latin typeface="Arial" pitchFamily="34" charset="0"/>
                <a:cs typeface="Arial" pitchFamily="34" charset="0"/>
              </a:rPr>
              <a:t>STUDENT FINANCE OVERVIEW</a:t>
            </a:r>
          </a:p>
          <a:p>
            <a:r>
              <a:rPr lang="en-GB" sz="3200" dirty="0">
                <a:solidFill>
                  <a:schemeClr val="bg1"/>
                </a:solidFill>
                <a:latin typeface="Arial" pitchFamily="34" charset="0"/>
                <a:cs typeface="Arial" pitchFamily="34" charset="0"/>
              </a:rPr>
              <a:t>APPLICATIONS</a:t>
            </a:r>
            <a:r>
              <a:rPr lang="en-GB" sz="4000" dirty="0">
                <a:solidFill>
                  <a:schemeClr val="bg1"/>
                </a:solidFill>
                <a:latin typeface="Arial" pitchFamily="34" charset="0"/>
                <a:cs typeface="Arial" pitchFamily="34" charset="0"/>
              </a:rPr>
              <a:t>  </a:t>
            </a:r>
          </a:p>
          <a:p>
            <a:endParaRPr lang="en-GB" sz="3600" dirty="0">
              <a:solidFill>
                <a:schemeClr val="bg1"/>
              </a:solidFill>
              <a:latin typeface="Arial" pitchFamily="34" charset="0"/>
              <a:cs typeface="Arial" pitchFamily="34" charset="0"/>
            </a:endParaRPr>
          </a:p>
          <a:p>
            <a:r>
              <a:rPr lang="en-GB" sz="3200" dirty="0">
                <a:solidFill>
                  <a:schemeClr val="bg1"/>
                </a:solidFill>
                <a:latin typeface="Arial" pitchFamily="34" charset="0"/>
                <a:cs typeface="Arial" pitchFamily="34" charset="0"/>
              </a:rPr>
              <a:t>ACADEMIC YEAR 2022/23</a:t>
            </a: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12"/>
          <p:cNvSpPr txBox="1">
            <a:spLocks noChangeArrowheads="1"/>
          </p:cNvSpPr>
          <p:nvPr/>
        </p:nvSpPr>
        <p:spPr bwMode="auto">
          <a:xfrm>
            <a:off x="519421" y="178131"/>
            <a:ext cx="858838" cy="1200329"/>
          </a:xfrm>
          <a:prstGeom prst="rect">
            <a:avLst/>
          </a:prstGeom>
          <a:noFill/>
          <a:ln w="9525">
            <a:noFill/>
            <a:miter lim="800000"/>
            <a:headEnd/>
            <a:tailEnd/>
          </a:ln>
        </p:spPr>
        <p:txBody>
          <a:bodyPr>
            <a:spAutoFit/>
          </a:bodyPr>
          <a:lstStyle/>
          <a:p>
            <a:pPr algn="ctr">
              <a:spcAft>
                <a:spcPts val="1200"/>
              </a:spcAft>
            </a:pPr>
            <a:r>
              <a:rPr lang="en-US" sz="7200" b="1" dirty="0">
                <a:solidFill>
                  <a:schemeClr val="bg1"/>
                </a:solidFill>
                <a:cs typeface="Arial" pitchFamily="34" charset="0"/>
              </a:rPr>
              <a:t>i</a:t>
            </a:r>
          </a:p>
        </p:txBody>
      </p:sp>
      <p:sp>
        <p:nvSpPr>
          <p:cNvPr id="4" name="Rectangle 3"/>
          <p:cNvSpPr>
            <a:spLocks noChangeArrowheads="1"/>
          </p:cNvSpPr>
          <p:nvPr/>
        </p:nvSpPr>
        <p:spPr bwMode="auto">
          <a:xfrm>
            <a:off x="202217" y="2158101"/>
            <a:ext cx="8659275" cy="4326703"/>
          </a:xfrm>
          <a:prstGeom prst="rect">
            <a:avLst/>
          </a:prstGeom>
          <a:noFill/>
          <a:ln w="9525">
            <a:noFill/>
            <a:miter lim="800000"/>
            <a:headEnd/>
            <a:tailEnd/>
          </a:ln>
        </p:spPr>
        <p:txBody>
          <a:bodyPr/>
          <a:lstStyle/>
          <a:p>
            <a:pPr marL="360000" lvl="0" indent="-360000"/>
            <a:r>
              <a:rPr lang="en-US" dirty="0">
                <a:solidFill>
                  <a:prstClr val="black"/>
                </a:solidFill>
                <a:latin typeface="Arial" pitchFamily="34" charset="0"/>
                <a:ea typeface="Times New Roman" pitchFamily="18" charset="0"/>
                <a:cs typeface="Arial" pitchFamily="34" charset="0"/>
              </a:rPr>
              <a:t>This presentation will give potential new undergraduate students from England an</a:t>
            </a:r>
          </a:p>
          <a:p>
            <a:pPr marL="360000" lvl="0" indent="-360000">
              <a:spcAft>
                <a:spcPts val="600"/>
              </a:spcAft>
            </a:pPr>
            <a:r>
              <a:rPr lang="en-US" dirty="0">
                <a:solidFill>
                  <a:prstClr val="black"/>
                </a:solidFill>
                <a:latin typeface="Arial" pitchFamily="34" charset="0"/>
                <a:ea typeface="Times New Roman" pitchFamily="18" charset="0"/>
                <a:cs typeface="Arial" pitchFamily="34" charset="0"/>
              </a:rPr>
              <a:t>overview of the fundamental key messages needed to understand student finance:</a:t>
            </a:r>
            <a:endParaRPr lang="en-GB" sz="2200" dirty="0">
              <a:solidFill>
                <a:prstClr val="black"/>
              </a:solidFill>
              <a:latin typeface="Arial" pitchFamily="34" charset="0"/>
              <a:ea typeface="ＭＳ Ｐゴシック" charset="-128"/>
              <a:cs typeface="Arial" pitchFamily="34" charset="0"/>
            </a:endParaRPr>
          </a:p>
          <a:p>
            <a:pPr marL="360000" lvl="0" indent="-360000"/>
            <a:endParaRPr lang="en-GB" sz="2200" dirty="0">
              <a:latin typeface="Arial" pitchFamily="34" charset="0"/>
              <a:ea typeface="ＭＳ Ｐゴシック" charset="-128"/>
              <a:cs typeface="Arial" pitchFamily="34" charset="0"/>
            </a:endParaRPr>
          </a:p>
          <a:p>
            <a:pPr marL="540000" indent="-360000" eaLnBrk="0" hangingPunct="0">
              <a:spcAft>
                <a:spcPts val="400"/>
              </a:spcAft>
              <a:buFontTx/>
              <a:buChar char="•"/>
              <a:defRPr/>
            </a:pPr>
            <a:r>
              <a:rPr lang="en-GB" sz="2000" dirty="0">
                <a:latin typeface="Arial" pitchFamily="34" charset="0"/>
                <a:ea typeface="ＭＳ Ｐゴシック" charset="-128"/>
                <a:cs typeface="Arial" pitchFamily="34" charset="0"/>
              </a:rPr>
              <a:t>Section 1 – What support can you get?</a:t>
            </a:r>
          </a:p>
          <a:p>
            <a:pPr marL="540000" indent="-360000" eaLnBrk="0" hangingPunct="0">
              <a:spcAft>
                <a:spcPts val="400"/>
              </a:spcAft>
              <a:buFontTx/>
              <a:buChar char="•"/>
              <a:defRPr/>
            </a:pPr>
            <a:endParaRPr lang="en-GB" sz="2000" dirty="0">
              <a:latin typeface="Arial" pitchFamily="34" charset="0"/>
              <a:ea typeface="ＭＳ Ｐゴシック" charset="-128"/>
              <a:cs typeface="Arial" pitchFamily="34" charset="0"/>
            </a:endParaRPr>
          </a:p>
          <a:p>
            <a:pPr marL="540000" indent="-360000" eaLnBrk="0" hangingPunct="0">
              <a:spcAft>
                <a:spcPts val="400"/>
              </a:spcAft>
              <a:buFontTx/>
              <a:buChar char="•"/>
              <a:defRPr/>
            </a:pPr>
            <a:r>
              <a:rPr lang="en-GB" sz="2000" dirty="0">
                <a:latin typeface="Arial" pitchFamily="34" charset="0"/>
                <a:ea typeface="ＭＳ Ｐゴシック" charset="-128"/>
                <a:cs typeface="Arial" pitchFamily="34" charset="0"/>
              </a:rPr>
              <a:t>Section 2 – How do you get it?</a:t>
            </a:r>
          </a:p>
          <a:p>
            <a:pPr marL="540000" indent="-360000" eaLnBrk="0" hangingPunct="0">
              <a:spcAft>
                <a:spcPts val="400"/>
              </a:spcAft>
              <a:buFontTx/>
              <a:buChar char="•"/>
              <a:defRPr/>
            </a:pPr>
            <a:endParaRPr lang="en-GB" sz="2000" dirty="0">
              <a:latin typeface="Arial" pitchFamily="34" charset="0"/>
              <a:ea typeface="ＭＳ Ｐゴシック" charset="-128"/>
              <a:cs typeface="Arial" pitchFamily="34" charset="0"/>
            </a:endParaRPr>
          </a:p>
          <a:p>
            <a:pPr marL="540000" indent="-360000" eaLnBrk="0" hangingPunct="0">
              <a:spcAft>
                <a:spcPts val="400"/>
              </a:spcAft>
              <a:buFontTx/>
              <a:buChar char="•"/>
              <a:defRPr/>
            </a:pPr>
            <a:r>
              <a:rPr lang="en-GB" sz="2000" dirty="0">
                <a:latin typeface="Arial" pitchFamily="34" charset="0"/>
                <a:ea typeface="ＭＳ Ｐゴシック" charset="-128"/>
                <a:cs typeface="Arial" pitchFamily="34" charset="0"/>
              </a:rPr>
              <a:t>Section 3 – When and how do you repay it?</a:t>
            </a:r>
          </a:p>
          <a:p>
            <a:pPr marL="540000" indent="-360000" eaLnBrk="0" hangingPunct="0">
              <a:spcAft>
                <a:spcPts val="400"/>
              </a:spcAft>
              <a:buFontTx/>
              <a:buChar char="•"/>
              <a:defRPr/>
            </a:pPr>
            <a:endParaRPr lang="en-GB" sz="2000" dirty="0">
              <a:latin typeface="Arial" pitchFamily="34" charset="0"/>
              <a:ea typeface="ＭＳ Ｐゴシック" charset="-128"/>
              <a:cs typeface="Arial" pitchFamily="34" charset="0"/>
            </a:endParaRPr>
          </a:p>
          <a:p>
            <a:pPr marL="540000" indent="-360000" eaLnBrk="0" hangingPunct="0">
              <a:spcAft>
                <a:spcPts val="400"/>
              </a:spcAft>
              <a:buFontTx/>
              <a:buChar char="•"/>
              <a:defRPr/>
            </a:pPr>
            <a:r>
              <a:rPr lang="en-GB" sz="2000" dirty="0">
                <a:latin typeface="Arial" pitchFamily="34" charset="0"/>
                <a:ea typeface="ＭＳ Ｐゴシック" charset="-128"/>
                <a:cs typeface="Arial" pitchFamily="34" charset="0"/>
              </a:rPr>
              <a:t>Section 4 – Budgeting and Key Messages</a:t>
            </a:r>
            <a:endParaRPr lang="en-GB" sz="2200" dirty="0">
              <a:latin typeface="Arial" pitchFamily="34" charset="0"/>
              <a:ea typeface="ＭＳ Ｐゴシック" charset="-128"/>
              <a:cs typeface="Arial" pitchFamily="34" charset="0"/>
            </a:endParaRPr>
          </a:p>
          <a:p>
            <a:pPr marL="360000" indent="-360000" eaLnBrk="0" hangingPunct="0">
              <a:buFontTx/>
              <a:buChar char="•"/>
              <a:defRPr/>
            </a:pPr>
            <a:endParaRPr lang="en-GB" sz="2200" b="1" dirty="0">
              <a:latin typeface="Arial" pitchFamily="34" charset="0"/>
              <a:ea typeface="ＭＳ Ｐゴシック" charset="-128"/>
              <a:cs typeface="Arial" pitchFamily="34" charset="0"/>
            </a:endParaRPr>
          </a:p>
          <a:p>
            <a:pPr marL="360000" indent="-360000" eaLnBrk="0" hangingPunct="0">
              <a:buFontTx/>
              <a:buChar char="•"/>
              <a:defRPr/>
            </a:pPr>
            <a:endParaRPr lang="en-GB" sz="2200" b="1" dirty="0">
              <a:latin typeface="Arial" pitchFamily="34" charset="0"/>
              <a:ea typeface="ＭＳ Ｐゴシック" charset="-128"/>
              <a:cs typeface="Arial" pitchFamily="34" charset="0"/>
            </a:endParaRPr>
          </a:p>
          <a:p>
            <a:pPr marL="360000" lvl="3" indent="-360000">
              <a:buClr>
                <a:schemeClr val="tx1"/>
              </a:buClr>
              <a:buSzPct val="125000"/>
              <a:defRPr/>
            </a:pPr>
            <a:endParaRPr lang="en-GB" sz="2200" b="1" dirty="0">
              <a:latin typeface="Arial" pitchFamily="34" charset="0"/>
              <a:ea typeface="ＭＳ Ｐゴシック" charset="-128"/>
              <a:cs typeface="Arial" pitchFamily="34" charset="0"/>
            </a:endParaRPr>
          </a:p>
          <a:p>
            <a:pPr marL="360000" lvl="3" indent="-360000">
              <a:buClr>
                <a:schemeClr val="tx1"/>
              </a:buClr>
              <a:buSzPct val="125000"/>
              <a:buFontTx/>
              <a:buChar char="-"/>
              <a:defRPr/>
            </a:pPr>
            <a:endParaRPr lang="en-GB" sz="2200" b="1" dirty="0">
              <a:latin typeface="Arial" pitchFamily="34" charset="0"/>
              <a:ea typeface="ＭＳ Ｐゴシック" charset="-128"/>
              <a:cs typeface="Arial" pitchFamily="34" charset="0"/>
            </a:endParaRPr>
          </a:p>
        </p:txBody>
      </p:sp>
      <p:sp>
        <p:nvSpPr>
          <p:cNvPr id="6" name="TextBox 14">
            <a:extLst>
              <a:ext uri="{FF2B5EF4-FFF2-40B4-BE49-F238E27FC236}">
                <a16:creationId xmlns:a16="http://schemas.microsoft.com/office/drawing/2014/main" id="{8DE96080-6478-4F7A-AFEF-F85952FB9C30}"/>
              </a:ext>
            </a:extLst>
          </p:cNvPr>
          <p:cNvSpPr txBox="1">
            <a:spLocks noChangeArrowheads="1"/>
          </p:cNvSpPr>
          <p:nvPr/>
        </p:nvSpPr>
        <p:spPr bwMode="auto">
          <a:xfrm>
            <a:off x="258489" y="308162"/>
            <a:ext cx="5754688" cy="815608"/>
          </a:xfrm>
          <a:prstGeom prst="rect">
            <a:avLst/>
          </a:prstGeom>
          <a:noFill/>
          <a:ln w="9525">
            <a:noFill/>
            <a:miter lim="800000"/>
            <a:headEnd/>
            <a:tailEnd/>
          </a:ln>
        </p:spPr>
        <p:txBody>
          <a:bodyPr lIns="0" tIns="0" rIns="0" bIns="0">
            <a:spAutoFit/>
          </a:bodyPr>
          <a:lstStyle/>
          <a:p>
            <a:pPr>
              <a:spcAft>
                <a:spcPts val="600"/>
              </a:spcAft>
            </a:pPr>
            <a:r>
              <a:rPr lang="en-US" sz="2800" dirty="0">
                <a:solidFill>
                  <a:srgbClr val="1983AE"/>
                </a:solidFill>
                <a:latin typeface="Arial" pitchFamily="34" charset="0"/>
                <a:cs typeface="Arial" pitchFamily="34" charset="0"/>
              </a:rPr>
              <a:t>STUDENT FINANCE OVERVIEW</a:t>
            </a:r>
            <a:endParaRPr lang="en-US" sz="2800" dirty="0">
              <a:solidFill>
                <a:srgbClr val="0070C0"/>
              </a:solidFill>
              <a:latin typeface="Arial" pitchFamily="34" charset="0"/>
              <a:cs typeface="Arial" pitchFamily="34" charset="0"/>
            </a:endParaRPr>
          </a:p>
          <a:p>
            <a:pPr>
              <a:spcAft>
                <a:spcPts val="600"/>
              </a:spcAft>
            </a:pPr>
            <a:r>
              <a:rPr lang="en-US" sz="2000" dirty="0">
                <a:latin typeface="Arial" pitchFamily="34" charset="0"/>
                <a:cs typeface="Arial" pitchFamily="34" charset="0"/>
              </a:rPr>
              <a:t>PRESENTATION CONTENTS</a:t>
            </a: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4"/>
          <p:cNvSpPr txBox="1">
            <a:spLocks noChangeArrowheads="1"/>
          </p:cNvSpPr>
          <p:nvPr/>
        </p:nvSpPr>
        <p:spPr bwMode="auto">
          <a:xfrm>
            <a:off x="259736" y="310191"/>
            <a:ext cx="7113752" cy="815608"/>
          </a:xfrm>
          <a:prstGeom prst="rect">
            <a:avLst/>
          </a:prstGeom>
          <a:noFill/>
          <a:ln w="9525">
            <a:noFill/>
            <a:miter lim="800000"/>
            <a:headEnd/>
            <a:tailEnd/>
          </a:ln>
        </p:spPr>
        <p:txBody>
          <a:bodyPr wrap="square" lIns="0" tIns="0" rIns="0" bIns="0">
            <a:spAutoFit/>
          </a:bodyPr>
          <a:lstStyle/>
          <a:p>
            <a:pPr>
              <a:spcAft>
                <a:spcPts val="600"/>
              </a:spcAft>
            </a:pPr>
            <a:r>
              <a:rPr lang="en-US" sz="2800" dirty="0">
                <a:solidFill>
                  <a:srgbClr val="00985F"/>
                </a:solidFill>
                <a:latin typeface="Arial" pitchFamily="34" charset="0"/>
                <a:cs typeface="Arial" pitchFamily="34" charset="0"/>
              </a:rPr>
              <a:t>STUDENT FINANCE APPLICATIONS</a:t>
            </a:r>
          </a:p>
          <a:p>
            <a:pPr>
              <a:spcAft>
                <a:spcPts val="600"/>
              </a:spcAft>
            </a:pPr>
            <a:r>
              <a:rPr lang="en-US" sz="2000" dirty="0">
                <a:solidFill>
                  <a:prstClr val="black"/>
                </a:solidFill>
                <a:latin typeface="Arial" pitchFamily="34" charset="0"/>
                <a:cs typeface="Arial" pitchFamily="34" charset="0"/>
              </a:rPr>
              <a:t>THREE STAGE PROCESS</a:t>
            </a:r>
          </a:p>
        </p:txBody>
      </p:sp>
      <p:grpSp>
        <p:nvGrpSpPr>
          <p:cNvPr id="2" name="Group 13"/>
          <p:cNvGrpSpPr/>
          <p:nvPr/>
        </p:nvGrpSpPr>
        <p:grpSpPr>
          <a:xfrm>
            <a:off x="330811" y="1896210"/>
            <a:ext cx="8355949" cy="3802998"/>
            <a:chOff x="9868989" y="3323016"/>
            <a:chExt cx="8355949" cy="3802998"/>
          </a:xfrm>
        </p:grpSpPr>
        <p:grpSp>
          <p:nvGrpSpPr>
            <p:cNvPr id="3" name="Group 106"/>
            <p:cNvGrpSpPr/>
            <p:nvPr/>
          </p:nvGrpSpPr>
          <p:grpSpPr>
            <a:xfrm>
              <a:off x="10515609" y="5869917"/>
              <a:ext cx="1711735" cy="1256097"/>
              <a:chOff x="8576448" y="7414936"/>
              <a:chExt cx="1711735" cy="1256097"/>
            </a:xfrm>
          </p:grpSpPr>
          <p:sp>
            <p:nvSpPr>
              <p:cNvPr id="32" name="TextBox 3"/>
              <p:cNvSpPr txBox="1"/>
              <p:nvPr/>
            </p:nvSpPr>
            <p:spPr>
              <a:xfrm rot="20882373">
                <a:off x="9247513" y="7414936"/>
                <a:ext cx="1040670" cy="1107996"/>
              </a:xfrm>
              <a:prstGeom prst="rect">
                <a:avLst/>
              </a:prstGeom>
              <a:noFill/>
            </p:spPr>
            <p:txBody>
              <a:bodyPr wrap="none" rtlCol="0">
                <a:spAutoFit/>
              </a:bodyPr>
              <a:lstStyle/>
              <a:p>
                <a:r>
                  <a:rPr lang="en-GB" sz="5400" dirty="0">
                    <a:solidFill>
                      <a:schemeClr val="bg1"/>
                    </a:solidFill>
                    <a:latin typeface="Arial" pitchFamily="34" charset="0"/>
                    <a:cs typeface="Arial" pitchFamily="34" charset="0"/>
                  </a:rPr>
                  <a:t>#</a:t>
                </a:r>
                <a:r>
                  <a:rPr lang="en-GB" sz="6600" dirty="0">
                    <a:solidFill>
                      <a:schemeClr val="bg1"/>
                    </a:solidFill>
                    <a:latin typeface="Arial" pitchFamily="34" charset="0"/>
                    <a:cs typeface="Arial" pitchFamily="34" charset="0"/>
                  </a:rPr>
                  <a:t>1</a:t>
                </a:r>
              </a:p>
            </p:txBody>
          </p:sp>
          <p:sp>
            <p:nvSpPr>
              <p:cNvPr id="33" name="Oval 32"/>
              <p:cNvSpPr/>
              <p:nvPr/>
            </p:nvSpPr>
            <p:spPr>
              <a:xfrm>
                <a:off x="8576448" y="8071943"/>
                <a:ext cx="1119352" cy="59909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 name="Group 43"/>
            <p:cNvGrpSpPr/>
            <p:nvPr/>
          </p:nvGrpSpPr>
          <p:grpSpPr>
            <a:xfrm>
              <a:off x="9868989" y="3323016"/>
              <a:ext cx="8355949" cy="3685439"/>
              <a:chOff x="-2709550" y="1665471"/>
              <a:chExt cx="8355949" cy="3685439"/>
            </a:xfrm>
          </p:grpSpPr>
          <p:sp>
            <p:nvSpPr>
              <p:cNvPr id="17" name="Rectangle 16"/>
              <p:cNvSpPr/>
              <p:nvPr/>
            </p:nvSpPr>
            <p:spPr>
              <a:xfrm>
                <a:off x="-2709550" y="1665471"/>
                <a:ext cx="8355949" cy="3685439"/>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roup 43"/>
              <p:cNvGrpSpPr/>
              <p:nvPr/>
            </p:nvGrpSpPr>
            <p:grpSpPr>
              <a:xfrm>
                <a:off x="-2658159" y="1785299"/>
                <a:ext cx="8177790" cy="3342041"/>
                <a:chOff x="426235" y="2194732"/>
                <a:chExt cx="8177790" cy="3342041"/>
              </a:xfrm>
            </p:grpSpPr>
            <p:grpSp>
              <p:nvGrpSpPr>
                <p:cNvPr id="6" name="Group 25"/>
                <p:cNvGrpSpPr/>
                <p:nvPr/>
              </p:nvGrpSpPr>
              <p:grpSpPr>
                <a:xfrm>
                  <a:off x="1175228" y="3068804"/>
                  <a:ext cx="1483063" cy="1504804"/>
                  <a:chOff x="1127930" y="3131868"/>
                  <a:chExt cx="1483063" cy="1504804"/>
                </a:xfrm>
              </p:grpSpPr>
              <p:grpSp>
                <p:nvGrpSpPr>
                  <p:cNvPr id="7" name="Group 11"/>
                  <p:cNvGrpSpPr/>
                  <p:nvPr/>
                </p:nvGrpSpPr>
                <p:grpSpPr>
                  <a:xfrm rot="431274">
                    <a:off x="1127930" y="3131868"/>
                    <a:ext cx="1483063" cy="1504804"/>
                    <a:chOff x="2205878" y="0"/>
                    <a:chExt cx="2038576" cy="2038576"/>
                  </a:xfrm>
                </p:grpSpPr>
                <p:pic>
                  <p:nvPicPr>
                    <p:cNvPr id="29" name="Picture 4" descr="C:\Users\rutterb\Desktop\1516 Templates &amp; Graphics\pink cog.png"/>
                    <p:cNvPicPr>
                      <a:picLocks noChangeAspect="1" noChangeArrowheads="1"/>
                    </p:cNvPicPr>
                    <p:nvPr/>
                  </p:nvPicPr>
                  <p:blipFill>
                    <a:blip r:embed="rId2" cstate="print"/>
                    <a:srcRect/>
                    <a:stretch>
                      <a:fillRect/>
                    </a:stretch>
                  </p:blipFill>
                  <p:spPr bwMode="auto">
                    <a:xfrm>
                      <a:off x="2205878" y="0"/>
                      <a:ext cx="2038576" cy="2038576"/>
                    </a:xfrm>
                    <a:prstGeom prst="rect">
                      <a:avLst/>
                    </a:prstGeom>
                    <a:noFill/>
                  </p:spPr>
                </p:pic>
                <p:sp>
                  <p:nvSpPr>
                    <p:cNvPr id="30" name="Oval 29"/>
                    <p:cNvSpPr/>
                    <p:nvPr/>
                  </p:nvSpPr>
                  <p:spPr bwMode="auto">
                    <a:xfrm>
                      <a:off x="2638426" y="443489"/>
                      <a:ext cx="1200150" cy="1166236"/>
                    </a:xfrm>
                    <a:prstGeom prst="ellipse">
                      <a:avLst/>
                    </a:prstGeom>
                    <a:solidFill>
                      <a:srgbClr val="C30052"/>
                    </a:solidFill>
                    <a:ln>
                      <a:solidFill>
                        <a:srgbClr val="C300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4400" b="1" dirty="0"/>
                    </a:p>
                  </p:txBody>
                </p:sp>
              </p:grpSp>
              <p:sp>
                <p:nvSpPr>
                  <p:cNvPr id="28" name="TextBox 27"/>
                  <p:cNvSpPr txBox="1"/>
                  <p:nvPr/>
                </p:nvSpPr>
                <p:spPr>
                  <a:xfrm rot="20726654">
                    <a:off x="1330417" y="3515444"/>
                    <a:ext cx="1089546" cy="646331"/>
                  </a:xfrm>
                  <a:prstGeom prst="rect">
                    <a:avLst/>
                  </a:prstGeom>
                  <a:noFill/>
                </p:spPr>
                <p:txBody>
                  <a:bodyPr wrap="square" rtlCol="0">
                    <a:spAutoFit/>
                  </a:bodyPr>
                  <a:lstStyle/>
                  <a:p>
                    <a:pPr algn="ctr"/>
                    <a:r>
                      <a:rPr lang="en-GB" sz="1600" dirty="0">
                        <a:solidFill>
                          <a:schemeClr val="bg1"/>
                        </a:solidFill>
                        <a:latin typeface="Arial" pitchFamily="34" charset="0"/>
                        <a:cs typeface="Arial" pitchFamily="34" charset="0"/>
                      </a:rPr>
                      <a:t>#</a:t>
                    </a:r>
                    <a:r>
                      <a:rPr lang="en-GB" dirty="0">
                        <a:solidFill>
                          <a:schemeClr val="bg1"/>
                        </a:solidFill>
                        <a:latin typeface="Arial" pitchFamily="34" charset="0"/>
                        <a:cs typeface="Arial" pitchFamily="34" charset="0"/>
                      </a:rPr>
                      <a:t>2</a:t>
                    </a:r>
                  </a:p>
                  <a:p>
                    <a:pPr algn="ctr"/>
                    <a:r>
                      <a:rPr lang="en-GB" dirty="0">
                        <a:solidFill>
                          <a:schemeClr val="bg1"/>
                        </a:solidFill>
                        <a:latin typeface="Arial" pitchFamily="34" charset="0"/>
                        <a:cs typeface="Arial" pitchFamily="34" charset="0"/>
                      </a:rPr>
                      <a:t>APPLY</a:t>
                    </a:r>
                  </a:p>
                </p:txBody>
              </p:sp>
            </p:grpSp>
            <p:grpSp>
              <p:nvGrpSpPr>
                <p:cNvPr id="8" name="Group 44"/>
                <p:cNvGrpSpPr/>
                <p:nvPr/>
              </p:nvGrpSpPr>
              <p:grpSpPr>
                <a:xfrm>
                  <a:off x="426235" y="2194732"/>
                  <a:ext cx="8177790" cy="3342041"/>
                  <a:chOff x="453528" y="1512347"/>
                  <a:chExt cx="8177790" cy="3342041"/>
                </a:xfrm>
              </p:grpSpPr>
              <p:sp>
                <p:nvSpPr>
                  <p:cNvPr id="24" name="Oval 23"/>
                  <p:cNvSpPr/>
                  <p:nvPr/>
                </p:nvSpPr>
                <p:spPr>
                  <a:xfrm>
                    <a:off x="453528" y="1884784"/>
                    <a:ext cx="2969604" cy="2969604"/>
                  </a:xfrm>
                  <a:prstGeom prst="ellipse">
                    <a:avLst/>
                  </a:prstGeom>
                  <a:solidFill>
                    <a:schemeClr val="accent1">
                      <a:lumMod val="50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p:cNvSpPr/>
                  <p:nvPr/>
                </p:nvSpPr>
                <p:spPr>
                  <a:xfrm>
                    <a:off x="3622121" y="1512347"/>
                    <a:ext cx="2408569" cy="2408569"/>
                  </a:xfrm>
                  <a:prstGeom prst="ellipse">
                    <a:avLst/>
                  </a:prstGeom>
                  <a:solidFill>
                    <a:srgbClr val="CC0066"/>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p:cNvSpPr/>
                  <p:nvPr/>
                </p:nvSpPr>
                <p:spPr>
                  <a:xfrm>
                    <a:off x="6295833" y="2110249"/>
                    <a:ext cx="2335485" cy="2335485"/>
                  </a:xfrm>
                  <a:prstGeom prst="ellipse">
                    <a:avLst/>
                  </a:prstGeom>
                  <a:solidFill>
                    <a:srgbClr val="660066"/>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TextBox 3"/>
                <p:cNvSpPr txBox="1"/>
                <p:nvPr/>
              </p:nvSpPr>
              <p:spPr>
                <a:xfrm rot="20882373">
                  <a:off x="790876" y="3633646"/>
                  <a:ext cx="2211053" cy="954107"/>
                </a:xfrm>
                <a:prstGeom prst="rect">
                  <a:avLst/>
                </a:prstGeom>
                <a:noFill/>
              </p:spPr>
              <p:txBody>
                <a:bodyPr wrap="none" rtlCol="0">
                  <a:spAutoFit/>
                </a:bodyPr>
                <a:lstStyle/>
                <a:p>
                  <a:pPr algn="ctr"/>
                  <a:r>
                    <a:rPr lang="en-GB" sz="2800" dirty="0">
                      <a:solidFill>
                        <a:schemeClr val="bg1"/>
                      </a:solidFill>
                      <a:latin typeface="Arial" pitchFamily="34" charset="0"/>
                      <a:cs typeface="Arial" pitchFamily="34" charset="0"/>
                    </a:rPr>
                    <a:t>YOU</a:t>
                  </a:r>
                  <a:r>
                    <a:rPr lang="en-GB" sz="2800" b="1" dirty="0">
                      <a:solidFill>
                        <a:schemeClr val="bg1"/>
                      </a:solidFill>
                      <a:latin typeface="Arial" pitchFamily="34" charset="0"/>
                      <a:cs typeface="Arial" pitchFamily="34" charset="0"/>
                    </a:rPr>
                    <a:t> APPLY</a:t>
                  </a:r>
                </a:p>
                <a:p>
                  <a:pPr algn="ctr"/>
                  <a:r>
                    <a:rPr lang="en-GB" sz="2800" dirty="0">
                      <a:solidFill>
                        <a:schemeClr val="bg1"/>
                      </a:solidFill>
                      <a:latin typeface="Arial" pitchFamily="34" charset="0"/>
                      <a:cs typeface="Arial" pitchFamily="34" charset="0"/>
                    </a:rPr>
                    <a:t>ONLINE</a:t>
                  </a:r>
                </a:p>
              </p:txBody>
            </p:sp>
            <p:sp>
              <p:nvSpPr>
                <p:cNvPr id="22" name="TextBox 21"/>
                <p:cNvSpPr txBox="1"/>
                <p:nvPr/>
              </p:nvSpPr>
              <p:spPr>
                <a:xfrm>
                  <a:off x="3715841" y="2800337"/>
                  <a:ext cx="2196050" cy="1200329"/>
                </a:xfrm>
                <a:prstGeom prst="rect">
                  <a:avLst/>
                </a:prstGeom>
                <a:noFill/>
              </p:spPr>
              <p:txBody>
                <a:bodyPr wrap="none" rtlCol="0">
                  <a:spAutoFit/>
                </a:bodyPr>
                <a:lstStyle/>
                <a:p>
                  <a:pPr algn="ctr"/>
                  <a:r>
                    <a:rPr lang="en-GB" sz="2400" dirty="0">
                      <a:solidFill>
                        <a:schemeClr val="bg1"/>
                      </a:solidFill>
                      <a:latin typeface="Arial" pitchFamily="34" charset="0"/>
                      <a:cs typeface="Arial" pitchFamily="34" charset="0"/>
                    </a:rPr>
                    <a:t>SFE </a:t>
                  </a:r>
                  <a:r>
                    <a:rPr lang="en-GB" sz="2400" b="1" dirty="0">
                      <a:solidFill>
                        <a:schemeClr val="bg1"/>
                      </a:solidFill>
                      <a:latin typeface="Arial" pitchFamily="34" charset="0"/>
                      <a:cs typeface="Arial" pitchFamily="34" charset="0"/>
                    </a:rPr>
                    <a:t>ASSESS</a:t>
                  </a:r>
                </a:p>
                <a:p>
                  <a:pPr algn="ctr"/>
                  <a:r>
                    <a:rPr lang="en-GB" sz="2400" dirty="0">
                      <a:solidFill>
                        <a:schemeClr val="bg1"/>
                      </a:solidFill>
                      <a:latin typeface="Arial" pitchFamily="34" charset="0"/>
                      <a:cs typeface="Arial" pitchFamily="34" charset="0"/>
                    </a:rPr>
                    <a:t>YOUR </a:t>
                  </a:r>
                </a:p>
                <a:p>
                  <a:pPr algn="ctr"/>
                  <a:r>
                    <a:rPr lang="en-GB" sz="2400" dirty="0">
                      <a:solidFill>
                        <a:schemeClr val="bg1"/>
                      </a:solidFill>
                      <a:latin typeface="Arial" pitchFamily="34" charset="0"/>
                      <a:cs typeface="Arial" pitchFamily="34" charset="0"/>
                    </a:rPr>
                    <a:t>APPLICATION</a:t>
                  </a:r>
                </a:p>
              </p:txBody>
            </p:sp>
            <p:sp>
              <p:nvSpPr>
                <p:cNvPr id="23" name="TextBox 22"/>
                <p:cNvSpPr txBox="1"/>
                <p:nvPr/>
              </p:nvSpPr>
              <p:spPr>
                <a:xfrm rot="712777">
                  <a:off x="6636868" y="3568348"/>
                  <a:ext cx="1568058" cy="830997"/>
                </a:xfrm>
                <a:prstGeom prst="rect">
                  <a:avLst/>
                </a:prstGeom>
                <a:noFill/>
              </p:spPr>
              <p:txBody>
                <a:bodyPr wrap="none" rtlCol="0">
                  <a:spAutoFit/>
                </a:bodyPr>
                <a:lstStyle/>
                <a:p>
                  <a:pPr algn="ctr"/>
                  <a:r>
                    <a:rPr lang="en-GB" sz="2400" dirty="0">
                      <a:solidFill>
                        <a:schemeClr val="bg1"/>
                      </a:solidFill>
                      <a:latin typeface="Arial" pitchFamily="34" charset="0"/>
                      <a:cs typeface="Arial" pitchFamily="34" charset="0"/>
                    </a:rPr>
                    <a:t>YOU GET</a:t>
                  </a:r>
                </a:p>
                <a:p>
                  <a:pPr algn="ctr"/>
                  <a:r>
                    <a:rPr lang="en-GB" sz="2400" b="1" dirty="0">
                      <a:solidFill>
                        <a:schemeClr val="bg1"/>
                      </a:solidFill>
                      <a:latin typeface="Arial" pitchFamily="34" charset="0"/>
                      <a:cs typeface="Arial" pitchFamily="34" charset="0"/>
                    </a:rPr>
                    <a:t>PAID!</a:t>
                  </a:r>
                </a:p>
              </p:txBody>
            </p:sp>
          </p:grpSp>
        </p:grpSp>
      </p:gr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4"/>
          <p:cNvSpPr txBox="1">
            <a:spLocks noChangeArrowheads="1"/>
          </p:cNvSpPr>
          <p:nvPr/>
        </p:nvSpPr>
        <p:spPr bwMode="auto">
          <a:xfrm>
            <a:off x="259736" y="310191"/>
            <a:ext cx="7113752" cy="815608"/>
          </a:xfrm>
          <a:prstGeom prst="rect">
            <a:avLst/>
          </a:prstGeom>
          <a:noFill/>
          <a:ln w="9525">
            <a:noFill/>
            <a:miter lim="800000"/>
            <a:headEnd/>
            <a:tailEnd/>
          </a:ln>
        </p:spPr>
        <p:txBody>
          <a:bodyPr wrap="square" lIns="0" tIns="0" rIns="0" bIns="0">
            <a:spAutoFit/>
          </a:bodyPr>
          <a:lstStyle/>
          <a:p>
            <a:pPr>
              <a:spcAft>
                <a:spcPts val="600"/>
              </a:spcAft>
            </a:pPr>
            <a:r>
              <a:rPr lang="en-US" sz="2800" dirty="0">
                <a:solidFill>
                  <a:srgbClr val="00985F"/>
                </a:solidFill>
                <a:latin typeface="Arial" pitchFamily="34" charset="0"/>
                <a:cs typeface="Arial" pitchFamily="34" charset="0"/>
              </a:rPr>
              <a:t>STUDENT FINANCE APPLICATIONS</a:t>
            </a:r>
          </a:p>
          <a:p>
            <a:pPr>
              <a:spcAft>
                <a:spcPts val="600"/>
              </a:spcAft>
            </a:pPr>
            <a:r>
              <a:rPr lang="en-US" sz="2000" dirty="0">
                <a:solidFill>
                  <a:prstClr val="black"/>
                </a:solidFill>
                <a:latin typeface="Arial" pitchFamily="34" charset="0"/>
                <a:cs typeface="Arial" pitchFamily="34" charset="0"/>
              </a:rPr>
              <a:t>KEY MESSAGES</a:t>
            </a:r>
          </a:p>
        </p:txBody>
      </p:sp>
      <p:sp>
        <p:nvSpPr>
          <p:cNvPr id="12" name="Content Placeholder 2"/>
          <p:cNvSpPr txBox="1">
            <a:spLocks/>
          </p:cNvSpPr>
          <p:nvPr/>
        </p:nvSpPr>
        <p:spPr>
          <a:xfrm>
            <a:off x="218568" y="1947414"/>
            <a:ext cx="8982075" cy="4321175"/>
          </a:xfrm>
          <a:prstGeom prst="rect">
            <a:avLst/>
          </a:prstGeom>
        </p:spPr>
        <p:txBody>
          <a:bodyPr/>
          <a:lstStyle/>
          <a:p>
            <a:pPr marL="360000" indent="-360000">
              <a:defRPr/>
            </a:pPr>
            <a:r>
              <a:rPr lang="en-GB" kern="0" dirty="0">
                <a:latin typeface="Arial" pitchFamily="34" charset="0"/>
                <a:ea typeface="ＭＳ Ｐゴシック" charset="0"/>
                <a:cs typeface="Arial" pitchFamily="34" charset="0"/>
              </a:rPr>
              <a:t>Each year, too many students apply late for their finance and could have no way to </a:t>
            </a:r>
          </a:p>
          <a:p>
            <a:pPr marL="360000" indent="-360000">
              <a:defRPr/>
            </a:pPr>
            <a:r>
              <a:rPr lang="en-GB" kern="0" dirty="0">
                <a:latin typeface="Arial" pitchFamily="34" charset="0"/>
                <a:ea typeface="ＭＳ Ｐゴシック" charset="0"/>
                <a:cs typeface="Arial" pitchFamily="34" charset="0"/>
              </a:rPr>
              <a:t>pay for courses or accommodation at the start of term...</a:t>
            </a:r>
            <a:r>
              <a:rPr lang="en-GB" b="1" kern="0" dirty="0">
                <a:latin typeface="Arial" pitchFamily="34" charset="0"/>
                <a:ea typeface="ＭＳ Ｐゴシック" charset="0"/>
                <a:cs typeface="Arial" pitchFamily="34" charset="0"/>
              </a:rPr>
              <a:t>don’t let that be you!</a:t>
            </a:r>
          </a:p>
          <a:p>
            <a:pPr marL="360000" indent="-360000">
              <a:defRPr/>
            </a:pPr>
            <a:endParaRPr lang="en-GB" b="1" kern="0" dirty="0">
              <a:solidFill>
                <a:prstClr val="black"/>
              </a:solidFill>
              <a:latin typeface="Arial" pitchFamily="34" charset="0"/>
              <a:ea typeface="ＭＳ Ｐゴシック" charset="0"/>
              <a:cs typeface="Arial" pitchFamily="34" charset="0"/>
            </a:endParaRPr>
          </a:p>
          <a:p>
            <a:pPr marL="360000" indent="-360000" eaLnBrk="0" hangingPunct="0">
              <a:defRPr/>
            </a:pPr>
            <a:r>
              <a:rPr lang="en-GB" kern="0" dirty="0">
                <a:latin typeface="Arial" pitchFamily="34" charset="0"/>
                <a:ea typeface="ＭＳ Ｐゴシック" charset="0"/>
                <a:cs typeface="Arial" pitchFamily="34" charset="0"/>
              </a:rPr>
              <a:t>Tips to help make sure you get paid on time;</a:t>
            </a:r>
          </a:p>
          <a:p>
            <a:pPr marL="360000" indent="-360000" eaLnBrk="0" hangingPunct="0">
              <a:defRPr/>
            </a:pPr>
            <a:endParaRPr lang="en-GB" kern="0" dirty="0">
              <a:solidFill>
                <a:prstClr val="black"/>
              </a:solidFill>
              <a:latin typeface="Arial" pitchFamily="34" charset="0"/>
              <a:ea typeface="ＭＳ Ｐゴシック" charset="0"/>
              <a:cs typeface="Arial" pitchFamily="34" charset="0"/>
            </a:endParaRPr>
          </a:p>
          <a:p>
            <a:pPr marL="360000" indent="-360000">
              <a:buFontTx/>
              <a:buChar char="•"/>
              <a:defRPr/>
            </a:pPr>
            <a:r>
              <a:rPr lang="en-GB" kern="0" dirty="0">
                <a:solidFill>
                  <a:prstClr val="black"/>
                </a:solidFill>
                <a:latin typeface="Arial" pitchFamily="34" charset="0"/>
                <a:ea typeface="ＭＳ Ｐゴシック" charset="0"/>
                <a:cs typeface="Arial" pitchFamily="34" charset="0"/>
              </a:rPr>
              <a:t>You don’t need a confirmed place at university or college to apply </a:t>
            </a:r>
          </a:p>
          <a:p>
            <a:pPr marL="360000" indent="-360000">
              <a:defRPr/>
            </a:pPr>
            <a:endParaRPr lang="en-GB" kern="0" dirty="0">
              <a:solidFill>
                <a:prstClr val="black"/>
              </a:solidFill>
              <a:latin typeface="Arial" pitchFamily="34" charset="0"/>
              <a:ea typeface="ＭＳ Ｐゴシック" charset="0"/>
              <a:cs typeface="Arial" pitchFamily="34" charset="0"/>
            </a:endParaRPr>
          </a:p>
          <a:p>
            <a:pPr marL="360000" indent="-360000">
              <a:buFont typeface="Arial" pitchFamily="34" charset="0"/>
              <a:buChar char="•"/>
            </a:pPr>
            <a:r>
              <a:rPr lang="en-GB" kern="0" dirty="0">
                <a:solidFill>
                  <a:prstClr val="black"/>
                </a:solidFill>
                <a:latin typeface="Arial" pitchFamily="34" charset="0"/>
                <a:ea typeface="ＭＳ Ｐゴシック" charset="0"/>
                <a:cs typeface="Arial" pitchFamily="34" charset="0"/>
              </a:rPr>
              <a:t>Apply with your preferred choice, you can change the details later if necessary</a:t>
            </a:r>
          </a:p>
          <a:p>
            <a:pPr marL="360000" indent="-360000">
              <a:buFont typeface="Arial" pitchFamily="34" charset="0"/>
              <a:buChar char="•"/>
            </a:pPr>
            <a:endParaRPr lang="en-GB" kern="0" dirty="0">
              <a:solidFill>
                <a:prstClr val="black"/>
              </a:solidFill>
              <a:latin typeface="Arial" pitchFamily="34" charset="0"/>
              <a:ea typeface="ＭＳ Ｐゴシック" charset="0"/>
              <a:cs typeface="Arial" pitchFamily="34" charset="0"/>
            </a:endParaRPr>
          </a:p>
          <a:p>
            <a:pPr marL="360000" indent="-360000">
              <a:buFont typeface="Arial" pitchFamily="34" charset="0"/>
              <a:buChar char="•"/>
            </a:pPr>
            <a:r>
              <a:rPr lang="en-GB" dirty="0">
                <a:latin typeface="Arial" pitchFamily="34" charset="0"/>
                <a:cs typeface="Arial" pitchFamily="34" charset="0"/>
              </a:rPr>
              <a:t>Make sure any evidence and information needed to support your application </a:t>
            </a:r>
          </a:p>
          <a:p>
            <a:pPr marL="360000" indent="-360000"/>
            <a:r>
              <a:rPr lang="en-GB" dirty="0">
                <a:latin typeface="Arial" pitchFamily="34" charset="0"/>
                <a:cs typeface="Arial" pitchFamily="34" charset="0"/>
              </a:rPr>
              <a:t>	is supplied ‘</a:t>
            </a:r>
            <a:r>
              <a:rPr lang="en-GB" b="1" dirty="0">
                <a:latin typeface="Arial" pitchFamily="34" charset="0"/>
                <a:cs typeface="Arial" pitchFamily="34" charset="0"/>
              </a:rPr>
              <a:t>right first time</a:t>
            </a:r>
            <a:r>
              <a:rPr lang="en-GB" dirty="0">
                <a:latin typeface="Arial" pitchFamily="34" charset="0"/>
                <a:cs typeface="Arial" pitchFamily="34" charset="0"/>
              </a:rPr>
              <a:t>’ both from you </a:t>
            </a:r>
            <a:r>
              <a:rPr lang="en-GB" b="1" dirty="0">
                <a:latin typeface="Arial" pitchFamily="34" charset="0"/>
                <a:cs typeface="Arial" pitchFamily="34" charset="0"/>
              </a:rPr>
              <a:t>and</a:t>
            </a:r>
            <a:r>
              <a:rPr lang="en-GB" dirty="0">
                <a:latin typeface="Arial" pitchFamily="34" charset="0"/>
                <a:cs typeface="Arial" pitchFamily="34" charset="0"/>
              </a:rPr>
              <a:t> your parents (or partner)</a:t>
            </a:r>
          </a:p>
          <a:p>
            <a:pPr marL="360000" indent="-360000"/>
            <a:endParaRPr lang="en-GB" dirty="0">
              <a:solidFill>
                <a:prstClr val="black"/>
              </a:solidFill>
              <a:latin typeface="Arial" pitchFamily="34" charset="0"/>
              <a:cs typeface="Arial" pitchFamily="34" charset="0"/>
            </a:endParaRPr>
          </a:p>
          <a:p>
            <a:pPr marL="360000" indent="-360000">
              <a:buFont typeface="Arial" pitchFamily="34" charset="0"/>
              <a:buChar char="•"/>
            </a:pPr>
            <a:r>
              <a:rPr lang="en-GB" dirty="0">
                <a:solidFill>
                  <a:prstClr val="black"/>
                </a:solidFill>
                <a:latin typeface="Arial" pitchFamily="34" charset="0"/>
                <a:cs typeface="Arial" pitchFamily="34" charset="0"/>
              </a:rPr>
              <a:t>Read, </a:t>
            </a:r>
            <a:r>
              <a:rPr lang="en-GB" b="1" dirty="0">
                <a:solidFill>
                  <a:prstClr val="black"/>
                </a:solidFill>
                <a:latin typeface="Arial" pitchFamily="34" charset="0"/>
                <a:cs typeface="Arial" pitchFamily="34" charset="0"/>
              </a:rPr>
              <a:t>understand and agree </a:t>
            </a:r>
            <a:r>
              <a:rPr lang="en-GB" dirty="0">
                <a:solidFill>
                  <a:prstClr val="black"/>
                </a:solidFill>
                <a:latin typeface="Arial" pitchFamily="34" charset="0"/>
                <a:cs typeface="Arial" pitchFamily="34" charset="0"/>
              </a:rPr>
              <a:t>to the loan </a:t>
            </a:r>
            <a:r>
              <a:rPr lang="en-GB" b="1" dirty="0">
                <a:solidFill>
                  <a:prstClr val="black"/>
                </a:solidFill>
                <a:latin typeface="Arial" pitchFamily="34" charset="0"/>
                <a:cs typeface="Arial" pitchFamily="34" charset="0"/>
              </a:rPr>
              <a:t>Terms and Conditions</a:t>
            </a:r>
            <a:endParaRPr lang="en-GB" dirty="0">
              <a:solidFill>
                <a:prstClr val="black"/>
              </a:solidFill>
              <a:latin typeface="Arial" pitchFamily="34" charset="0"/>
              <a:cs typeface="Arial" pitchFamily="34" charset="0"/>
            </a:endParaRPr>
          </a:p>
          <a:p>
            <a:pPr marL="360000" indent="-360000">
              <a:defRPr/>
            </a:pPr>
            <a:endParaRPr lang="en-GB" kern="0" dirty="0">
              <a:solidFill>
                <a:prstClr val="black"/>
              </a:solidFill>
              <a:latin typeface="Arial" pitchFamily="34" charset="0"/>
              <a:ea typeface="ＭＳ Ｐゴシック" charset="0"/>
              <a:cs typeface="Arial" pitchFamily="34" charset="0"/>
            </a:endParaRPr>
          </a:p>
        </p:txBody>
      </p:sp>
      <p:grpSp>
        <p:nvGrpSpPr>
          <p:cNvPr id="10" name="Group 3" descr="The full-time SFE application service usually opens in the Spring with a&#10;late May deadline: Go to studentfinance.campaign.gov.uk for details&#10;">
            <a:extLst>
              <a:ext uri="{FF2B5EF4-FFF2-40B4-BE49-F238E27FC236}">
                <a16:creationId xmlns:a16="http://schemas.microsoft.com/office/drawing/2014/main" id="{613AA8A9-E8CA-4243-A2BA-015025BE7473}"/>
              </a:ext>
            </a:extLst>
          </p:cNvPr>
          <p:cNvGrpSpPr/>
          <p:nvPr/>
        </p:nvGrpSpPr>
        <p:grpSpPr>
          <a:xfrm>
            <a:off x="204711" y="5738588"/>
            <a:ext cx="8657449" cy="923330"/>
            <a:chOff x="-1583146" y="3432097"/>
            <a:chExt cx="8657449" cy="923330"/>
          </a:xfrm>
        </p:grpSpPr>
        <p:sp>
          <p:nvSpPr>
            <p:cNvPr id="11" name="Rounded Rectangle 5">
              <a:extLst>
                <a:ext uri="{FF2B5EF4-FFF2-40B4-BE49-F238E27FC236}">
                  <a16:creationId xmlns:a16="http://schemas.microsoft.com/office/drawing/2014/main" id="{5516EFEB-538E-44E4-B8EE-85E408D08062}"/>
                </a:ext>
              </a:extLst>
            </p:cNvPr>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3" name="Rectangle 12">
              <a:extLst>
                <a:ext uri="{FF2B5EF4-FFF2-40B4-BE49-F238E27FC236}">
                  <a16:creationId xmlns:a16="http://schemas.microsoft.com/office/drawing/2014/main" id="{346BBE1D-83A0-434D-93A3-E12CEEAAAC6F}"/>
                </a:ext>
              </a:extLst>
            </p:cNvPr>
            <p:cNvSpPr>
              <a:spLocks noChangeArrowheads="1"/>
            </p:cNvSpPr>
            <p:nvPr/>
          </p:nvSpPr>
          <p:spPr bwMode="auto">
            <a:xfrm>
              <a:off x="-796825" y="3567563"/>
              <a:ext cx="7871128" cy="646331"/>
            </a:xfrm>
            <a:prstGeom prst="rect">
              <a:avLst/>
            </a:prstGeom>
            <a:noFill/>
            <a:ln w="9525">
              <a:noFill/>
              <a:miter lim="800000"/>
              <a:headEnd/>
              <a:tailEnd/>
            </a:ln>
          </p:spPr>
          <p:txBody>
            <a:bodyPr wrap="square">
              <a:spAutoFit/>
            </a:bodyPr>
            <a:lstStyle/>
            <a:p>
              <a:pPr marL="412750" indent="-341313"/>
              <a:r>
                <a:rPr lang="en-GB" dirty="0">
                  <a:solidFill>
                    <a:prstClr val="black"/>
                  </a:solidFill>
                  <a:latin typeface="Arial" pitchFamily="34" charset="0"/>
                  <a:cs typeface="Arial" pitchFamily="34" charset="0"/>
                </a:rPr>
                <a:t>The full-time SFE application service usually opens in the Spring with a</a:t>
              </a:r>
            </a:p>
            <a:p>
              <a:pPr marL="412750" indent="-341313"/>
              <a:r>
                <a:rPr lang="en-GB" dirty="0">
                  <a:solidFill>
                    <a:prstClr val="black"/>
                  </a:solidFill>
                  <a:latin typeface="Arial" pitchFamily="34" charset="0"/>
                  <a:cs typeface="Arial" pitchFamily="34" charset="0"/>
                </a:rPr>
                <a:t>late May deadline: Go to </a:t>
              </a:r>
              <a:r>
                <a:rPr lang="en-GB" dirty="0">
                  <a:solidFill>
                    <a:prstClr val="black"/>
                  </a:solidFill>
                  <a:latin typeface="Arial" pitchFamily="34" charset="0"/>
                  <a:cs typeface="Arial" pitchFamily="34" charset="0"/>
                  <a:hlinkClick r:id="rId4"/>
                </a:rPr>
                <a:t>studentfinance.campaign.gov.uk </a:t>
              </a:r>
              <a:r>
                <a:rPr lang="en-GB" dirty="0">
                  <a:solidFill>
                    <a:prstClr val="black"/>
                  </a:solidFill>
                  <a:latin typeface="Arial" pitchFamily="34" charset="0"/>
                  <a:cs typeface="Arial" pitchFamily="34" charset="0"/>
                </a:rPr>
                <a:t>for details</a:t>
              </a:r>
            </a:p>
          </p:txBody>
        </p:sp>
        <p:sp>
          <p:nvSpPr>
            <p:cNvPr id="14" name="Oval 13">
              <a:extLst>
                <a:ext uri="{FF2B5EF4-FFF2-40B4-BE49-F238E27FC236}">
                  <a16:creationId xmlns:a16="http://schemas.microsoft.com/office/drawing/2014/main" id="{F3793689-0558-4D98-8F46-C779830B007B}"/>
                </a:ext>
              </a:extLst>
            </p:cNvPr>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5" name="TextBox 14">
              <a:extLst>
                <a:ext uri="{FF2B5EF4-FFF2-40B4-BE49-F238E27FC236}">
                  <a16:creationId xmlns:a16="http://schemas.microsoft.com/office/drawing/2014/main" id="{A85D92A4-F262-4B8C-AEB1-35F981FE4F6A}"/>
                </a:ext>
              </a:extLst>
            </p:cNvPr>
            <p:cNvSpPr txBox="1"/>
            <p:nvPr/>
          </p:nvSpPr>
          <p:spPr>
            <a:xfrm>
              <a:off x="-1351128" y="3432097"/>
              <a:ext cx="423906" cy="923330"/>
            </a:xfrm>
            <a:prstGeom prst="rect">
              <a:avLst/>
            </a:prstGeom>
            <a:noFill/>
          </p:spPr>
          <p:txBody>
            <a:bodyPr wrap="square" rtlCol="0">
              <a:spAutoFit/>
            </a:bodyPr>
            <a:lstStyle/>
            <a:p>
              <a:r>
                <a:rPr lang="en-GB" sz="5400" b="1" dirty="0">
                  <a:solidFill>
                    <a:prstClr val="white"/>
                  </a:solidFill>
                </a:rPr>
                <a:t>i</a:t>
              </a:r>
            </a:p>
          </p:txBody>
        </p:sp>
      </p:grpSp>
    </p:spTree>
    <p:custDataLst>
      <p:tags r:id="rId1"/>
    </p:custData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
          <p:cNvSpPr>
            <a:spLocks noChangeArrowheads="1"/>
          </p:cNvSpPr>
          <p:nvPr/>
        </p:nvSpPr>
        <p:spPr bwMode="auto">
          <a:xfrm>
            <a:off x="212258" y="1751724"/>
            <a:ext cx="8823325" cy="4031873"/>
          </a:xfrm>
          <a:prstGeom prst="rect">
            <a:avLst/>
          </a:prstGeom>
          <a:noFill/>
          <a:ln w="9525">
            <a:noFill/>
            <a:miter lim="800000"/>
            <a:headEnd/>
            <a:tailEnd/>
          </a:ln>
        </p:spPr>
        <p:txBody>
          <a:bodyPr>
            <a:spAutoFit/>
          </a:bodyPr>
          <a:lstStyle/>
          <a:p>
            <a:pPr marL="360000" indent="-358775"/>
            <a:r>
              <a:rPr lang="en-GB" dirty="0">
                <a:solidFill>
                  <a:prstClr val="black"/>
                </a:solidFill>
                <a:latin typeface="Arial" pitchFamily="34" charset="0"/>
                <a:cs typeface="Arial" pitchFamily="34" charset="0"/>
              </a:rPr>
              <a:t>Before starting an application, </a:t>
            </a:r>
            <a:r>
              <a:rPr lang="en-GB" b="1" dirty="0">
                <a:solidFill>
                  <a:prstClr val="black"/>
                </a:solidFill>
                <a:latin typeface="Arial" pitchFamily="34" charset="0"/>
                <a:cs typeface="Arial" pitchFamily="34" charset="0"/>
              </a:rPr>
              <a:t>students</a:t>
            </a:r>
            <a:r>
              <a:rPr lang="en-GB" dirty="0">
                <a:solidFill>
                  <a:prstClr val="black"/>
                </a:solidFill>
                <a:latin typeface="Arial" pitchFamily="34" charset="0"/>
                <a:cs typeface="Arial" pitchFamily="34" charset="0"/>
              </a:rPr>
              <a:t> should have the following to hand:</a:t>
            </a:r>
          </a:p>
          <a:p>
            <a:pPr marL="360000" indent="-358775"/>
            <a:endParaRPr lang="en-GB" dirty="0">
              <a:solidFill>
                <a:prstClr val="black"/>
              </a:solidFill>
              <a:latin typeface="Arial" pitchFamily="34" charset="0"/>
              <a:cs typeface="Arial" pitchFamily="34" charset="0"/>
            </a:endParaRPr>
          </a:p>
          <a:p>
            <a:pPr marL="360000" indent="-358775">
              <a:spcAft>
                <a:spcPts val="1200"/>
              </a:spcAft>
            </a:pPr>
            <a:r>
              <a:rPr lang="en-GB" dirty="0">
                <a:solidFill>
                  <a:prstClr val="black"/>
                </a:solidFill>
                <a:latin typeface="Arial" pitchFamily="34" charset="0"/>
                <a:cs typeface="Arial" pitchFamily="34" charset="0"/>
              </a:rPr>
              <a:t>•	Passport - SFE can check identity using valid UK passport details </a:t>
            </a:r>
          </a:p>
          <a:p>
            <a:pPr marL="360000" indent="-358775">
              <a:spcAft>
                <a:spcPts val="1200"/>
              </a:spcAft>
            </a:pPr>
            <a:r>
              <a:rPr lang="en-GB" dirty="0">
                <a:solidFill>
                  <a:prstClr val="black"/>
                </a:solidFill>
                <a:latin typeface="Arial" pitchFamily="34" charset="0"/>
                <a:cs typeface="Arial" pitchFamily="34" charset="0"/>
              </a:rPr>
              <a:t>•	University and course details</a:t>
            </a:r>
          </a:p>
          <a:p>
            <a:pPr marL="360000" indent="-358775">
              <a:buFont typeface="Arial" pitchFamily="34" charset="0"/>
              <a:buChar char="•"/>
            </a:pPr>
            <a:r>
              <a:rPr lang="en-GB" dirty="0">
                <a:solidFill>
                  <a:prstClr val="black"/>
                </a:solidFill>
                <a:latin typeface="Arial" pitchFamily="34" charset="0"/>
                <a:cs typeface="Arial" pitchFamily="34" charset="0"/>
              </a:rPr>
              <a:t>UK bank account details and National Insurance number</a:t>
            </a:r>
          </a:p>
          <a:p>
            <a:pPr marL="360000" indent="-358775"/>
            <a:endParaRPr lang="en-GB" dirty="0">
              <a:solidFill>
                <a:prstClr val="black"/>
              </a:solidFill>
              <a:latin typeface="Arial" pitchFamily="34" charset="0"/>
              <a:cs typeface="Arial" pitchFamily="34" charset="0"/>
            </a:endParaRPr>
          </a:p>
          <a:p>
            <a:pPr marL="360000" indent="-358775"/>
            <a:r>
              <a:rPr lang="en-GB" dirty="0">
                <a:solidFill>
                  <a:prstClr val="black"/>
                </a:solidFill>
                <a:latin typeface="Arial" pitchFamily="34" charset="0"/>
                <a:cs typeface="Arial" pitchFamily="34" charset="0"/>
              </a:rPr>
              <a:t>The easiest way for </a:t>
            </a:r>
            <a:r>
              <a:rPr lang="en-GB" b="1" dirty="0">
                <a:solidFill>
                  <a:prstClr val="black"/>
                </a:solidFill>
                <a:latin typeface="Arial" pitchFamily="34" charset="0"/>
                <a:cs typeface="Arial" pitchFamily="34" charset="0"/>
              </a:rPr>
              <a:t>parents or other sponsors </a:t>
            </a:r>
            <a:r>
              <a:rPr lang="en-GB" dirty="0">
                <a:solidFill>
                  <a:prstClr val="black"/>
                </a:solidFill>
                <a:latin typeface="Arial" pitchFamily="34" charset="0"/>
                <a:cs typeface="Arial" pitchFamily="34" charset="0"/>
              </a:rPr>
              <a:t>to support an application is also</a:t>
            </a:r>
          </a:p>
          <a:p>
            <a:pPr marL="360000" indent="-358775"/>
            <a:r>
              <a:rPr lang="en-GB" dirty="0">
                <a:solidFill>
                  <a:prstClr val="black"/>
                </a:solidFill>
                <a:latin typeface="Arial" pitchFamily="34" charset="0"/>
                <a:cs typeface="Arial" pitchFamily="34" charset="0"/>
              </a:rPr>
              <a:t>online through GOV.UK, providing their information including:</a:t>
            </a:r>
          </a:p>
          <a:p>
            <a:pPr marL="360000" indent="-358775"/>
            <a:endParaRPr lang="en-GB" dirty="0">
              <a:solidFill>
                <a:prstClr val="black"/>
              </a:solidFill>
              <a:latin typeface="Arial" pitchFamily="34" charset="0"/>
              <a:cs typeface="Arial" pitchFamily="34" charset="0"/>
            </a:endParaRPr>
          </a:p>
          <a:p>
            <a:pPr marL="360000" indent="-358775">
              <a:spcAft>
                <a:spcPts val="1200"/>
              </a:spcAft>
            </a:pPr>
            <a:r>
              <a:rPr lang="en-GB" dirty="0">
                <a:solidFill>
                  <a:prstClr val="black"/>
                </a:solidFill>
                <a:latin typeface="Arial" pitchFamily="34" charset="0"/>
                <a:cs typeface="Arial" pitchFamily="34" charset="0"/>
              </a:rPr>
              <a:t>•	National Insurance numbers</a:t>
            </a:r>
          </a:p>
          <a:p>
            <a:pPr marL="360000" indent="-358775">
              <a:spcAft>
                <a:spcPts val="1200"/>
              </a:spcAft>
              <a:buFont typeface="Arial" pitchFamily="34" charset="0"/>
              <a:buChar char="•"/>
            </a:pPr>
            <a:r>
              <a:rPr lang="en-GB" dirty="0">
                <a:solidFill>
                  <a:prstClr val="black"/>
                </a:solidFill>
                <a:latin typeface="Arial" pitchFamily="34" charset="0"/>
                <a:cs typeface="Arial" pitchFamily="34" charset="0"/>
              </a:rPr>
              <a:t>Household income information (Based on prior tax year)</a:t>
            </a:r>
          </a:p>
          <a:p>
            <a:pPr marL="360000" indent="-358775">
              <a:buFont typeface="Arial" pitchFamily="34" charset="0"/>
              <a:buChar char="•"/>
            </a:pPr>
            <a:r>
              <a:rPr lang="en-GB" dirty="0">
                <a:solidFill>
                  <a:prstClr val="black"/>
                </a:solidFill>
                <a:latin typeface="Arial" pitchFamily="34" charset="0"/>
                <a:cs typeface="Arial" pitchFamily="34" charset="0"/>
              </a:rPr>
              <a:t>Details of other child dependants</a:t>
            </a:r>
          </a:p>
        </p:txBody>
      </p:sp>
      <p:sp>
        <p:nvSpPr>
          <p:cNvPr id="9" name="TextBox 14"/>
          <p:cNvSpPr txBox="1">
            <a:spLocks noChangeArrowheads="1"/>
          </p:cNvSpPr>
          <p:nvPr/>
        </p:nvSpPr>
        <p:spPr bwMode="auto">
          <a:xfrm>
            <a:off x="259736" y="310191"/>
            <a:ext cx="7113752" cy="815608"/>
          </a:xfrm>
          <a:prstGeom prst="rect">
            <a:avLst/>
          </a:prstGeom>
          <a:noFill/>
          <a:ln w="9525">
            <a:noFill/>
            <a:miter lim="800000"/>
            <a:headEnd/>
            <a:tailEnd/>
          </a:ln>
        </p:spPr>
        <p:txBody>
          <a:bodyPr wrap="square" lIns="0" tIns="0" rIns="0" bIns="0">
            <a:spAutoFit/>
          </a:bodyPr>
          <a:lstStyle/>
          <a:p>
            <a:pPr>
              <a:spcAft>
                <a:spcPts val="600"/>
              </a:spcAft>
            </a:pPr>
            <a:r>
              <a:rPr lang="en-US" sz="2800" dirty="0">
                <a:solidFill>
                  <a:srgbClr val="00985F"/>
                </a:solidFill>
                <a:latin typeface="Arial" pitchFamily="34" charset="0"/>
                <a:cs typeface="Arial" pitchFamily="34" charset="0"/>
              </a:rPr>
              <a:t>STUDENT FINANCE APPLICATIONS</a:t>
            </a:r>
          </a:p>
          <a:p>
            <a:pPr>
              <a:spcAft>
                <a:spcPts val="600"/>
              </a:spcAft>
            </a:pPr>
            <a:r>
              <a:rPr lang="en-US" sz="2000" dirty="0">
                <a:solidFill>
                  <a:prstClr val="black"/>
                </a:solidFill>
                <a:latin typeface="Arial" pitchFamily="34" charset="0"/>
                <a:cs typeface="Arial" pitchFamily="34" charset="0"/>
              </a:rPr>
              <a:t>COMPLETING AN APPLICATION</a:t>
            </a:r>
          </a:p>
        </p:txBody>
      </p:sp>
      <p:grpSp>
        <p:nvGrpSpPr>
          <p:cNvPr id="4" name="Group 19">
            <a:extLst>
              <a:ext uri="{FF2B5EF4-FFF2-40B4-BE49-F238E27FC236}">
                <a16:creationId xmlns:a16="http://schemas.microsoft.com/office/drawing/2014/main" id="{6B953583-A9F1-407B-9CD4-08E3BB273386}"/>
              </a:ext>
            </a:extLst>
          </p:cNvPr>
          <p:cNvGrpSpPr/>
          <p:nvPr/>
        </p:nvGrpSpPr>
        <p:grpSpPr>
          <a:xfrm>
            <a:off x="232024" y="5738597"/>
            <a:ext cx="8622137" cy="923330"/>
            <a:chOff x="-1583146" y="3432097"/>
            <a:chExt cx="8622137" cy="923330"/>
          </a:xfrm>
        </p:grpSpPr>
        <p:sp>
          <p:nvSpPr>
            <p:cNvPr id="5" name="Rounded Rectangle 20">
              <a:extLst>
                <a:ext uri="{FF2B5EF4-FFF2-40B4-BE49-F238E27FC236}">
                  <a16:creationId xmlns:a16="http://schemas.microsoft.com/office/drawing/2014/main" id="{D1C451DE-096C-4A95-B3FE-4C5506878F1D}"/>
                </a:ext>
              </a:extLst>
            </p:cNvPr>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15">
              <a:extLst>
                <a:ext uri="{FF2B5EF4-FFF2-40B4-BE49-F238E27FC236}">
                  <a16:creationId xmlns:a16="http://schemas.microsoft.com/office/drawing/2014/main" id="{3B08C7F7-3F1C-4442-A061-3F39B6F6381C}"/>
                </a:ext>
              </a:extLst>
            </p:cNvPr>
            <p:cNvSpPr>
              <a:spLocks noChangeArrowheads="1"/>
            </p:cNvSpPr>
            <p:nvPr/>
          </p:nvSpPr>
          <p:spPr bwMode="auto">
            <a:xfrm>
              <a:off x="-814803" y="3575537"/>
              <a:ext cx="7853794" cy="646331"/>
            </a:xfrm>
            <a:prstGeom prst="rect">
              <a:avLst/>
            </a:prstGeom>
            <a:noFill/>
            <a:ln w="9525">
              <a:noFill/>
              <a:miter lim="800000"/>
              <a:headEnd/>
              <a:tailEnd/>
            </a:ln>
          </p:spPr>
          <p:txBody>
            <a:bodyPr wrap="square">
              <a:spAutoFit/>
            </a:bodyPr>
            <a:lstStyle/>
            <a:p>
              <a:pPr marL="412750" marR="0" lvl="0" indent="-341313"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If their household </a:t>
              </a:r>
              <a:r>
                <a:rPr kumimoji="0" lang="en-GB" i="0" u="none" strike="noStrike" kern="1200" cap="none" spc="0" normalizeH="0" baseline="0" noProof="0" dirty="0">
                  <a:ln>
                    <a:noFill/>
                  </a:ln>
                  <a:solidFill>
                    <a:prstClr val="black"/>
                  </a:solidFill>
                  <a:effectLst/>
                  <a:uLnTx/>
                  <a:uFillTx/>
                  <a:latin typeface="Arial" pitchFamily="34" charset="0"/>
                  <a:ea typeface="+mn-ea"/>
                  <a:cs typeface="Arial" pitchFamily="34" charset="0"/>
                </a:rPr>
                <a:t>income</a:t>
              </a:r>
              <a:r>
                <a:rPr kumimoji="0" lang="en-GB"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decreases by at least 15%</a:t>
              </a: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students can be</a:t>
              </a:r>
            </a:p>
            <a:p>
              <a:pPr marL="412750" lvl="0" indent="-341313">
                <a:defRPr/>
              </a:pP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reassessed: </a:t>
              </a:r>
              <a:r>
                <a:rPr lang="en-GB" dirty="0">
                  <a:solidFill>
                    <a:prstClr val="black"/>
                  </a:solidFill>
                  <a:latin typeface="Arial" pitchFamily="34" charset="0"/>
                  <a:cs typeface="Arial" pitchFamily="34" charset="0"/>
                  <a:hlinkClick r:id="rId4"/>
                </a:rPr>
                <a:t>www.gov.uk/apply-for-student-finance/change-an-application</a:t>
              </a:r>
              <a:endPar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Oval 6">
              <a:extLst>
                <a:ext uri="{FF2B5EF4-FFF2-40B4-BE49-F238E27FC236}">
                  <a16:creationId xmlns:a16="http://schemas.microsoft.com/office/drawing/2014/main" id="{FCFB36AF-5A16-4EF1-AC70-DED8137766FB}"/>
                </a:ext>
              </a:extLst>
            </p:cNvPr>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D4176FF3-7508-4544-AF50-B38DC6CB0538}"/>
                </a:ext>
              </a:extLst>
            </p:cNvPr>
            <p:cNvSpPr txBox="1"/>
            <p:nvPr/>
          </p:nvSpPr>
          <p:spPr>
            <a:xfrm>
              <a:off x="-1351128" y="3432097"/>
              <a:ext cx="42390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Calibri"/>
                  <a:ea typeface="+mn-ea"/>
                  <a:cs typeface="+mn-cs"/>
                </a:rPr>
                <a:t>i</a:t>
              </a:r>
            </a:p>
          </p:txBody>
        </p:sp>
      </p:grpSp>
    </p:spTree>
    <p:custDataLst>
      <p:tags r:id="rId1"/>
    </p:custData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CF47DA-7A30-46F9-838E-C46B74E7C6AE}"/>
              </a:ext>
            </a:extLst>
          </p:cNvPr>
          <p:cNvPicPr>
            <a:picLocks noChangeAspect="1"/>
          </p:cNvPicPr>
          <p:nvPr/>
        </p:nvPicPr>
        <p:blipFill>
          <a:blip r:embed="rId4">
            <a:alphaModFix amt="20000"/>
            <a:extLst>
              <a:ext uri="{BEBA8EAE-BF5A-486C-A8C5-ECC9F3942E4B}">
                <a14:imgProps xmlns:a14="http://schemas.microsoft.com/office/drawing/2010/main">
                  <a14:imgLayer r:embed="rId5">
                    <a14:imgEffect>
                      <a14:sharpenSoften amount="25000"/>
                    </a14:imgEffect>
                    <a14:imgEffect>
                      <a14:brightnessContrast bright="20000"/>
                    </a14:imgEffect>
                  </a14:imgLayer>
                </a14:imgProps>
              </a:ext>
            </a:extLst>
          </a:blip>
          <a:stretch>
            <a:fillRect/>
          </a:stretch>
        </p:blipFill>
        <p:spPr>
          <a:xfrm>
            <a:off x="1269683" y="2634205"/>
            <a:ext cx="6512573" cy="3660788"/>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nvGrpSpPr>
          <p:cNvPr id="3" name="Group 18"/>
          <p:cNvGrpSpPr>
            <a:grpSpLocks/>
          </p:cNvGrpSpPr>
          <p:nvPr/>
        </p:nvGrpSpPr>
        <p:grpSpPr bwMode="auto">
          <a:xfrm>
            <a:off x="1705107" y="4337097"/>
            <a:ext cx="5776791" cy="600521"/>
            <a:chOff x="-4238176" y="2670469"/>
            <a:chExt cx="5510048" cy="694266"/>
          </a:xfrm>
        </p:grpSpPr>
        <p:sp>
          <p:nvSpPr>
            <p:cNvPr id="37" name="Rectangle 7"/>
            <p:cNvSpPr>
              <a:spLocks noChangeArrowheads="1"/>
            </p:cNvSpPr>
            <p:nvPr/>
          </p:nvSpPr>
          <p:spPr bwMode="auto">
            <a:xfrm>
              <a:off x="-3368473" y="2822709"/>
              <a:ext cx="4640345" cy="391404"/>
            </a:xfrm>
            <a:prstGeom prst="rect">
              <a:avLst/>
            </a:prstGeom>
            <a:noFill/>
            <a:ln w="9525">
              <a:noFill/>
              <a:miter lim="800000"/>
              <a:headEnd/>
              <a:tailEnd/>
            </a:ln>
          </p:spPr>
          <p:txBody>
            <a:bodyPr>
              <a:spAutoFit/>
            </a:bodyPr>
            <a:lstStyle/>
            <a:p>
              <a:r>
                <a:rPr lang="en-GB" sz="1600" dirty="0">
                  <a:solidFill>
                    <a:prstClr val="black"/>
                  </a:solidFill>
                  <a:latin typeface="Arial" pitchFamily="34" charset="0"/>
                  <a:cs typeface="Arial" pitchFamily="34" charset="0"/>
                </a:rPr>
                <a:t> </a:t>
              </a:r>
              <a:r>
                <a:rPr lang="en-GB" sz="1600" dirty="0">
                  <a:solidFill>
                    <a:prstClr val="black"/>
                  </a:solidFill>
                  <a:latin typeface="Arial" pitchFamily="34" charset="0"/>
                  <a:cs typeface="Arial" pitchFamily="34" charset="0"/>
                  <a:hlinkClick r:id="rId6"/>
                </a:rPr>
                <a:t>www.twitter.com/SF_England</a:t>
              </a:r>
              <a:endParaRPr lang="en-GB" sz="1600" dirty="0">
                <a:solidFill>
                  <a:prstClr val="black"/>
                </a:solidFill>
                <a:latin typeface="Arial" pitchFamily="34" charset="0"/>
                <a:cs typeface="Arial" pitchFamily="34" charset="0"/>
              </a:endParaRPr>
            </a:p>
          </p:txBody>
        </p:sp>
        <p:pic>
          <p:nvPicPr>
            <p:cNvPr id="38" name="Picture 26" descr="http://www.canterbury-cathedral.org/wp-content/uploads/2013/12/twitter_0.png"/>
            <p:cNvPicPr>
              <a:picLocks noChangeAspect="1" noChangeArrowheads="1"/>
            </p:cNvPicPr>
            <p:nvPr/>
          </p:nvPicPr>
          <p:blipFill>
            <a:blip r:embed="rId7" cstate="print">
              <a:clrChange>
                <a:clrFrom>
                  <a:srgbClr val="FFFFFF"/>
                </a:clrFrom>
                <a:clrTo>
                  <a:srgbClr val="FFFFFF">
                    <a:alpha val="0"/>
                  </a:srgbClr>
                </a:clrTo>
              </a:clrChange>
            </a:blip>
            <a:srcRect l="14046" t="15323" r="13921" b="15723"/>
            <a:stretch>
              <a:fillRect/>
            </a:stretch>
          </p:blipFill>
          <p:spPr bwMode="auto">
            <a:xfrm>
              <a:off x="-4238176" y="2670469"/>
              <a:ext cx="604759" cy="694266"/>
            </a:xfrm>
            <a:prstGeom prst="rect">
              <a:avLst/>
            </a:prstGeom>
            <a:noFill/>
            <a:ln w="9525">
              <a:noFill/>
              <a:miter lim="800000"/>
              <a:headEnd/>
              <a:tailEnd/>
            </a:ln>
          </p:spPr>
        </p:pic>
      </p:grpSp>
      <p:grpSp>
        <p:nvGrpSpPr>
          <p:cNvPr id="4" name="Group 17"/>
          <p:cNvGrpSpPr>
            <a:grpSpLocks/>
          </p:cNvGrpSpPr>
          <p:nvPr/>
        </p:nvGrpSpPr>
        <p:grpSpPr bwMode="auto">
          <a:xfrm>
            <a:off x="1776032" y="3591033"/>
            <a:ext cx="6493533" cy="504125"/>
            <a:chOff x="-4175785" y="4030423"/>
            <a:chExt cx="6193771" cy="583694"/>
          </a:xfrm>
        </p:grpSpPr>
        <p:sp>
          <p:nvSpPr>
            <p:cNvPr id="35" name="Rectangle 7"/>
            <p:cNvSpPr>
              <a:spLocks noChangeArrowheads="1"/>
            </p:cNvSpPr>
            <p:nvPr/>
          </p:nvSpPr>
          <p:spPr bwMode="auto">
            <a:xfrm>
              <a:off x="-3316039" y="4113310"/>
              <a:ext cx="5334025" cy="391989"/>
            </a:xfrm>
            <a:prstGeom prst="rect">
              <a:avLst/>
            </a:prstGeom>
            <a:noFill/>
            <a:ln w="9525">
              <a:noFill/>
              <a:miter lim="800000"/>
              <a:headEnd/>
              <a:tailEnd/>
            </a:ln>
          </p:spPr>
          <p:txBody>
            <a:bodyPr>
              <a:spAutoFit/>
            </a:bodyPr>
            <a:lstStyle/>
            <a:p>
              <a:r>
                <a:rPr lang="en-GB" sz="1600" dirty="0">
                  <a:solidFill>
                    <a:prstClr val="black"/>
                  </a:solidFill>
                  <a:latin typeface="Arial" pitchFamily="34" charset="0"/>
                  <a:cs typeface="Arial" pitchFamily="34" charset="0"/>
                  <a:hlinkClick r:id="rId8"/>
                </a:rPr>
                <a:t>www.facebook.com/SFEngland</a:t>
              </a:r>
              <a:endParaRPr lang="en-GB" sz="1600" dirty="0">
                <a:solidFill>
                  <a:prstClr val="black"/>
                </a:solidFill>
                <a:latin typeface="Arial" pitchFamily="34" charset="0"/>
                <a:cs typeface="Arial" pitchFamily="34" charset="0"/>
              </a:endParaRPr>
            </a:p>
          </p:txBody>
        </p:sp>
        <p:pic>
          <p:nvPicPr>
            <p:cNvPr id="36" name="Picture 20" descr="https://www.facebook.com/images/fb_icon_325x325.png"/>
            <p:cNvPicPr>
              <a:picLocks noChangeAspect="1" noChangeArrowheads="1"/>
            </p:cNvPicPr>
            <p:nvPr/>
          </p:nvPicPr>
          <p:blipFill>
            <a:blip r:embed="rId9" cstate="print"/>
            <a:srcRect/>
            <a:stretch>
              <a:fillRect/>
            </a:stretch>
          </p:blipFill>
          <p:spPr bwMode="auto">
            <a:xfrm>
              <a:off x="-4175785" y="4030423"/>
              <a:ext cx="451973" cy="583694"/>
            </a:xfrm>
            <a:prstGeom prst="rect">
              <a:avLst/>
            </a:prstGeom>
            <a:noFill/>
            <a:ln w="9525">
              <a:noFill/>
              <a:miter lim="800000"/>
              <a:headEnd/>
              <a:tailEnd/>
            </a:ln>
          </p:spPr>
        </p:pic>
      </p:grpSp>
      <p:grpSp>
        <p:nvGrpSpPr>
          <p:cNvPr id="5" name="Group 33"/>
          <p:cNvGrpSpPr/>
          <p:nvPr/>
        </p:nvGrpSpPr>
        <p:grpSpPr>
          <a:xfrm>
            <a:off x="1705106" y="5119099"/>
            <a:ext cx="5733787" cy="355734"/>
            <a:chOff x="1528191" y="2065063"/>
            <a:chExt cx="5468039" cy="308834"/>
          </a:xfrm>
        </p:grpSpPr>
        <p:sp>
          <p:nvSpPr>
            <p:cNvPr id="33" name="Rectangle 7"/>
            <p:cNvSpPr>
              <a:spLocks noChangeArrowheads="1"/>
            </p:cNvSpPr>
            <p:nvPr/>
          </p:nvSpPr>
          <p:spPr bwMode="auto">
            <a:xfrm>
              <a:off x="3292701" y="2065063"/>
              <a:ext cx="3703529" cy="293919"/>
            </a:xfrm>
            <a:prstGeom prst="rect">
              <a:avLst/>
            </a:prstGeom>
            <a:noFill/>
            <a:ln w="9525">
              <a:noFill/>
              <a:miter lim="800000"/>
              <a:headEnd/>
              <a:tailEnd/>
            </a:ln>
          </p:spPr>
          <p:txBody>
            <a:bodyPr wrap="square">
              <a:spAutoFit/>
            </a:bodyPr>
            <a:lstStyle/>
            <a:p>
              <a:r>
                <a:rPr lang="en-GB" sz="1600" b="1" dirty="0">
                  <a:solidFill>
                    <a:prstClr val="black"/>
                  </a:solidFill>
                  <a:latin typeface="Arial" pitchFamily="34" charset="0"/>
                  <a:cs typeface="Arial" pitchFamily="34" charset="0"/>
                </a:rPr>
                <a:t> </a:t>
              </a:r>
              <a:r>
                <a:rPr lang="en-GB" sz="1600" dirty="0">
                  <a:solidFill>
                    <a:prstClr val="black"/>
                  </a:solidFill>
                  <a:latin typeface="Arial" pitchFamily="34" charset="0"/>
                  <a:cs typeface="Arial" pitchFamily="34" charset="0"/>
                  <a:hlinkClick r:id="rId10"/>
                </a:rPr>
                <a:t>www.ucas.com/sfe </a:t>
              </a:r>
              <a:endParaRPr lang="en-GB" sz="1600" dirty="0">
                <a:solidFill>
                  <a:prstClr val="black"/>
                </a:solidFill>
                <a:latin typeface="Arial" pitchFamily="34" charset="0"/>
                <a:cs typeface="Arial" pitchFamily="34" charset="0"/>
              </a:endParaRPr>
            </a:p>
          </p:txBody>
        </p:sp>
        <p:pic>
          <p:nvPicPr>
            <p:cNvPr id="34" name="Picture 4" descr="https://prod.df.ucascdn.com/3.9.8/images/logo.png"/>
            <p:cNvPicPr>
              <a:picLocks noChangeAspect="1" noChangeArrowheads="1"/>
            </p:cNvPicPr>
            <p:nvPr/>
          </p:nvPicPr>
          <p:blipFill>
            <a:blip r:embed="rId11" cstate="print"/>
            <a:srcRect/>
            <a:stretch>
              <a:fillRect/>
            </a:stretch>
          </p:blipFill>
          <p:spPr bwMode="auto">
            <a:xfrm>
              <a:off x="1528191" y="2079978"/>
              <a:ext cx="1039320" cy="293919"/>
            </a:xfrm>
            <a:prstGeom prst="rect">
              <a:avLst/>
            </a:prstGeom>
            <a:noFill/>
          </p:spPr>
        </p:pic>
      </p:grpSp>
      <p:grpSp>
        <p:nvGrpSpPr>
          <p:cNvPr id="6" name="Group 34"/>
          <p:cNvGrpSpPr/>
          <p:nvPr/>
        </p:nvGrpSpPr>
        <p:grpSpPr>
          <a:xfrm>
            <a:off x="1672997" y="2824588"/>
            <a:ext cx="5947945" cy="697676"/>
            <a:chOff x="1410616" y="1114610"/>
            <a:chExt cx="5672272" cy="605696"/>
          </a:xfrm>
        </p:grpSpPr>
        <p:sp>
          <p:nvSpPr>
            <p:cNvPr id="31" name="Rectangle 7"/>
            <p:cNvSpPr>
              <a:spLocks noChangeArrowheads="1"/>
            </p:cNvSpPr>
            <p:nvPr/>
          </p:nvSpPr>
          <p:spPr bwMode="auto">
            <a:xfrm>
              <a:off x="2363065" y="1212626"/>
              <a:ext cx="4719823" cy="507680"/>
            </a:xfrm>
            <a:prstGeom prst="rect">
              <a:avLst/>
            </a:prstGeom>
            <a:noFill/>
            <a:ln w="9525">
              <a:noFill/>
              <a:miter lim="800000"/>
              <a:headEnd/>
              <a:tailEnd/>
            </a:ln>
          </p:spPr>
          <p:txBody>
            <a:bodyPr wrap="square">
              <a:spAutoFit/>
            </a:bodyPr>
            <a:lstStyle/>
            <a:p>
              <a:r>
                <a:rPr lang="en-GB" sz="1600" dirty="0">
                  <a:solidFill>
                    <a:prstClr val="black"/>
                  </a:solidFill>
                  <a:latin typeface="Arial" pitchFamily="34" charset="0"/>
                  <a:cs typeface="Arial" pitchFamily="34" charset="0"/>
                  <a:hlinkClick r:id="rId12"/>
                </a:rPr>
                <a:t>www.thestudentroom.co.uk/studentfinance</a:t>
              </a:r>
              <a:endParaRPr lang="en-GB" sz="1600" dirty="0">
                <a:solidFill>
                  <a:prstClr val="black"/>
                </a:solidFill>
                <a:latin typeface="Arial" pitchFamily="34" charset="0"/>
                <a:cs typeface="Arial" pitchFamily="34" charset="0"/>
              </a:endParaRPr>
            </a:p>
          </p:txBody>
        </p:sp>
        <p:pic>
          <p:nvPicPr>
            <p:cNvPr id="32" name="Picture 6" descr="Image result for the student room logo"/>
            <p:cNvPicPr>
              <a:picLocks noChangeAspect="1" noChangeArrowheads="1"/>
            </p:cNvPicPr>
            <p:nvPr/>
          </p:nvPicPr>
          <p:blipFill>
            <a:blip r:embed="rId13" cstate="print"/>
            <a:srcRect/>
            <a:stretch>
              <a:fillRect/>
            </a:stretch>
          </p:blipFill>
          <p:spPr bwMode="auto">
            <a:xfrm>
              <a:off x="1410616" y="1114610"/>
              <a:ext cx="651684" cy="521348"/>
            </a:xfrm>
            <a:prstGeom prst="rect">
              <a:avLst/>
            </a:prstGeom>
            <a:noFill/>
          </p:spPr>
        </p:pic>
      </p:grpSp>
      <p:grpSp>
        <p:nvGrpSpPr>
          <p:cNvPr id="7" name="Group 35"/>
          <p:cNvGrpSpPr/>
          <p:nvPr/>
        </p:nvGrpSpPr>
        <p:grpSpPr>
          <a:xfrm>
            <a:off x="1672997" y="5696904"/>
            <a:ext cx="5653181" cy="457081"/>
            <a:chOff x="1464852" y="4215178"/>
            <a:chExt cx="5391167" cy="396816"/>
          </a:xfrm>
        </p:grpSpPr>
        <p:sp>
          <p:nvSpPr>
            <p:cNvPr id="29" name="Rectangle 5"/>
            <p:cNvSpPr>
              <a:spLocks noChangeArrowheads="1"/>
            </p:cNvSpPr>
            <p:nvPr/>
          </p:nvSpPr>
          <p:spPr bwMode="auto">
            <a:xfrm>
              <a:off x="3311699" y="4267367"/>
              <a:ext cx="3544320" cy="293919"/>
            </a:xfrm>
            <a:prstGeom prst="rect">
              <a:avLst/>
            </a:prstGeom>
            <a:noFill/>
            <a:ln w="9525">
              <a:noFill/>
              <a:miter lim="800000"/>
              <a:headEnd/>
              <a:tailEnd/>
            </a:ln>
          </p:spPr>
          <p:txBody>
            <a:bodyPr wrap="square">
              <a:spAutoFit/>
            </a:bodyPr>
            <a:lstStyle/>
            <a:p>
              <a:r>
                <a:rPr lang="en-GB" sz="1600" dirty="0">
                  <a:solidFill>
                    <a:prstClr val="black"/>
                  </a:solidFill>
                  <a:latin typeface="Arial" pitchFamily="34" charset="0"/>
                  <a:cs typeface="Arial" pitchFamily="34" charset="0"/>
                  <a:hlinkClick r:id="rId14"/>
                </a:rPr>
                <a:t>www.youtube.com/SFEFILM</a:t>
              </a:r>
              <a:endParaRPr lang="en-GB" sz="1600" dirty="0">
                <a:solidFill>
                  <a:prstClr val="black"/>
                </a:solidFill>
                <a:latin typeface="Arial" pitchFamily="34" charset="0"/>
                <a:cs typeface="Arial" pitchFamily="34" charset="0"/>
              </a:endParaRPr>
            </a:p>
          </p:txBody>
        </p:sp>
        <p:pic>
          <p:nvPicPr>
            <p:cNvPr id="30" name="Picture 16" descr="Related image"/>
            <p:cNvPicPr>
              <a:picLocks noChangeAspect="1" noChangeArrowheads="1"/>
            </p:cNvPicPr>
            <p:nvPr/>
          </p:nvPicPr>
          <p:blipFill>
            <a:blip r:embed="rId15" cstate="print">
              <a:clrChange>
                <a:clrFrom>
                  <a:srgbClr val="FFFFFF"/>
                </a:clrFrom>
                <a:clrTo>
                  <a:srgbClr val="FFFFFF">
                    <a:alpha val="0"/>
                  </a:srgbClr>
                </a:clrTo>
              </a:clrChange>
            </a:blip>
            <a:srcRect l="17576" t="39286" r="25395" b="37735"/>
            <a:stretch>
              <a:fillRect/>
            </a:stretch>
          </p:blipFill>
          <p:spPr bwMode="auto">
            <a:xfrm>
              <a:off x="1464852" y="4215178"/>
              <a:ext cx="1587263" cy="396816"/>
            </a:xfrm>
            <a:prstGeom prst="rect">
              <a:avLst/>
            </a:prstGeom>
            <a:noFill/>
          </p:spPr>
        </p:pic>
      </p:grpSp>
      <p:sp>
        <p:nvSpPr>
          <p:cNvPr id="23" name="TextBox 14"/>
          <p:cNvSpPr txBox="1">
            <a:spLocks noChangeArrowheads="1"/>
          </p:cNvSpPr>
          <p:nvPr/>
        </p:nvSpPr>
        <p:spPr bwMode="auto">
          <a:xfrm>
            <a:off x="259736" y="310191"/>
            <a:ext cx="7113752" cy="815608"/>
          </a:xfrm>
          <a:prstGeom prst="rect">
            <a:avLst/>
          </a:prstGeom>
          <a:noFill/>
          <a:ln w="9525">
            <a:noFill/>
            <a:miter lim="800000"/>
            <a:headEnd/>
            <a:tailEnd/>
          </a:ln>
        </p:spPr>
        <p:txBody>
          <a:bodyPr wrap="square" lIns="0" tIns="0" rIns="0" bIns="0">
            <a:spAutoFit/>
          </a:bodyPr>
          <a:lstStyle/>
          <a:p>
            <a:pPr>
              <a:spcAft>
                <a:spcPts val="600"/>
              </a:spcAft>
            </a:pPr>
            <a:r>
              <a:rPr lang="en-US" sz="2800" dirty="0">
                <a:solidFill>
                  <a:srgbClr val="00985F"/>
                </a:solidFill>
                <a:latin typeface="Arial" pitchFamily="34" charset="0"/>
                <a:cs typeface="Arial" pitchFamily="34" charset="0"/>
              </a:rPr>
              <a:t>STUDENT FINANCE APPLICATIONS</a:t>
            </a:r>
          </a:p>
          <a:p>
            <a:pPr>
              <a:spcAft>
                <a:spcPts val="600"/>
              </a:spcAft>
            </a:pPr>
            <a:r>
              <a:rPr lang="en-US" sz="2000" dirty="0">
                <a:solidFill>
                  <a:prstClr val="black"/>
                </a:solidFill>
                <a:latin typeface="Arial" pitchFamily="34" charset="0"/>
                <a:cs typeface="Arial" pitchFamily="34" charset="0"/>
              </a:rPr>
              <a:t>GOV.UK/STUDENTFINANCE AND SFE ONLINE</a:t>
            </a:r>
          </a:p>
        </p:txBody>
      </p:sp>
      <p:sp>
        <p:nvSpPr>
          <p:cNvPr id="24" name="Rectangle 1">
            <a:extLst>
              <a:ext uri="{FF2B5EF4-FFF2-40B4-BE49-F238E27FC236}">
                <a16:creationId xmlns:a16="http://schemas.microsoft.com/office/drawing/2014/main" id="{6AE08DFC-B1D5-41EF-B1BC-9C6513A7735E}"/>
              </a:ext>
            </a:extLst>
          </p:cNvPr>
          <p:cNvSpPr>
            <a:spLocks noChangeArrowheads="1"/>
          </p:cNvSpPr>
          <p:nvPr/>
        </p:nvSpPr>
        <p:spPr bwMode="auto">
          <a:xfrm>
            <a:off x="212258" y="1724428"/>
            <a:ext cx="8823325" cy="646331"/>
          </a:xfrm>
          <a:prstGeom prst="rect">
            <a:avLst/>
          </a:prstGeom>
          <a:noFill/>
          <a:ln w="9525">
            <a:noFill/>
            <a:miter lim="800000"/>
            <a:headEnd/>
            <a:tailEnd/>
          </a:ln>
        </p:spPr>
        <p:txBody>
          <a:bodyPr>
            <a:spAutoFit/>
          </a:bodyPr>
          <a:lstStyle/>
          <a:p>
            <a:pPr marL="360000" indent="-358775"/>
            <a:r>
              <a:rPr lang="en-GB" dirty="0">
                <a:solidFill>
                  <a:prstClr val="black"/>
                </a:solidFill>
                <a:latin typeface="Arial" pitchFamily="34" charset="0"/>
                <a:cs typeface="Arial" pitchFamily="34" charset="0"/>
              </a:rPr>
              <a:t>More information about student finance can be found on GOV.UK and across the</a:t>
            </a:r>
          </a:p>
          <a:p>
            <a:pPr marL="360000" indent="-358775"/>
            <a:r>
              <a:rPr lang="en-GB" dirty="0">
                <a:solidFill>
                  <a:prstClr val="black"/>
                </a:solidFill>
                <a:latin typeface="Arial" pitchFamily="34" charset="0"/>
                <a:cs typeface="Arial" pitchFamily="34" charset="0"/>
              </a:rPr>
              <a:t>SFE social media channels:</a:t>
            </a:r>
          </a:p>
        </p:txBody>
      </p:sp>
      <p:pic>
        <p:nvPicPr>
          <p:cNvPr id="1026" name="Picture 2">
            <a:hlinkClick r:id="rId16"/>
          </p:cNvPr>
          <p:cNvPicPr>
            <a:picLocks noChangeAspect="1" noChangeArrowheads="1"/>
          </p:cNvPicPr>
          <p:nvPr/>
        </p:nvPicPr>
        <p:blipFill rotWithShape="1">
          <a:blip r:embed="rId17" cstate="print"/>
          <a:srcRect l="20356" t="8621" r="22209" b="33956"/>
          <a:stretch/>
        </p:blipFill>
        <p:spPr bwMode="auto">
          <a:xfrm>
            <a:off x="1269683" y="2634204"/>
            <a:ext cx="6512573" cy="3660788"/>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026"/>
                                        </p:tgtEl>
                                      </p:cBhvr>
                                    </p:animEffect>
                                    <p:set>
                                      <p:cBhvr>
                                        <p:cTn id="7" dur="1" fill="hold">
                                          <p:stCondLst>
                                            <p:cond delay="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067" y="2592235"/>
            <a:ext cx="7881325" cy="2369880"/>
          </a:xfrm>
          <a:prstGeom prst="rect">
            <a:avLst/>
          </a:prstGeom>
          <a:noFill/>
        </p:spPr>
        <p:txBody>
          <a:bodyPr wrap="none" rtlCol="0">
            <a:spAutoFit/>
          </a:bodyPr>
          <a:lstStyle/>
          <a:p>
            <a:r>
              <a:rPr lang="en-GB" sz="4000" dirty="0">
                <a:solidFill>
                  <a:schemeClr val="bg1"/>
                </a:solidFill>
                <a:latin typeface="Arial" pitchFamily="34" charset="0"/>
                <a:cs typeface="Arial" pitchFamily="34" charset="0"/>
              </a:rPr>
              <a:t>STUDENT FINANCE OVERVIEW</a:t>
            </a:r>
          </a:p>
          <a:p>
            <a:r>
              <a:rPr lang="en-GB" sz="3200" dirty="0">
                <a:solidFill>
                  <a:schemeClr val="bg1"/>
                </a:solidFill>
                <a:latin typeface="Arial" pitchFamily="34" charset="0"/>
                <a:cs typeface="Arial" pitchFamily="34" charset="0"/>
              </a:rPr>
              <a:t>REPAYMENT</a:t>
            </a:r>
            <a:r>
              <a:rPr lang="en-GB" sz="4000" dirty="0">
                <a:solidFill>
                  <a:schemeClr val="bg1"/>
                </a:solidFill>
                <a:latin typeface="Arial" pitchFamily="34" charset="0"/>
                <a:cs typeface="Arial" pitchFamily="34" charset="0"/>
              </a:rPr>
              <a:t>  </a:t>
            </a:r>
          </a:p>
          <a:p>
            <a:endParaRPr lang="en-GB" sz="3600" dirty="0">
              <a:solidFill>
                <a:schemeClr val="bg1"/>
              </a:solidFill>
              <a:latin typeface="Arial" pitchFamily="34" charset="0"/>
              <a:cs typeface="Arial" pitchFamily="34" charset="0"/>
            </a:endParaRPr>
          </a:p>
          <a:p>
            <a:endParaRPr lang="en-GB" sz="3200" dirty="0">
              <a:solidFill>
                <a:schemeClr val="bg1"/>
              </a:solidFill>
              <a:latin typeface="Arial" pitchFamily="34" charset="0"/>
              <a:cs typeface="Arial" pitchFamily="34" charset="0"/>
            </a:endParaRPr>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4"/>
          <p:cNvSpPr txBox="1">
            <a:spLocks noChangeArrowheads="1"/>
          </p:cNvSpPr>
          <p:nvPr/>
        </p:nvSpPr>
        <p:spPr bwMode="auto">
          <a:xfrm>
            <a:off x="259736" y="310191"/>
            <a:ext cx="6602413" cy="815975"/>
          </a:xfrm>
          <a:prstGeom prst="rect">
            <a:avLst/>
          </a:prstGeom>
          <a:noFill/>
          <a:ln w="9525">
            <a:noFill/>
            <a:miter lim="800000"/>
            <a:headEnd/>
            <a:tailEnd/>
          </a:ln>
        </p:spPr>
        <p:txBody>
          <a:bodyPr lIns="0" tIns="0" rIns="0" bIns="0">
            <a:spAutoFit/>
          </a:bodyPr>
          <a:lstStyle/>
          <a:p>
            <a:pPr>
              <a:spcAft>
                <a:spcPts val="600"/>
              </a:spcAft>
            </a:pPr>
            <a:r>
              <a:rPr lang="en-US" sz="2800" dirty="0">
                <a:solidFill>
                  <a:srgbClr val="C30052"/>
                </a:solidFill>
                <a:latin typeface="Arial" pitchFamily="34" charset="0"/>
                <a:cs typeface="Arial" pitchFamily="34" charset="0"/>
              </a:rPr>
              <a:t>STUDENT LOAN REPAYMENT</a:t>
            </a:r>
          </a:p>
          <a:p>
            <a:pPr>
              <a:spcAft>
                <a:spcPts val="600"/>
              </a:spcAft>
            </a:pPr>
            <a:r>
              <a:rPr lang="en-US" sz="2000" dirty="0">
                <a:solidFill>
                  <a:prstClr val="black"/>
                </a:solidFill>
                <a:latin typeface="Arial" pitchFamily="34" charset="0"/>
                <a:cs typeface="Arial" pitchFamily="34" charset="0"/>
              </a:rPr>
              <a:t>THREE THINGS TO KNOW</a:t>
            </a:r>
          </a:p>
        </p:txBody>
      </p:sp>
      <p:grpSp>
        <p:nvGrpSpPr>
          <p:cNvPr id="2" name="Group 16"/>
          <p:cNvGrpSpPr/>
          <p:nvPr/>
        </p:nvGrpSpPr>
        <p:grpSpPr>
          <a:xfrm>
            <a:off x="330811" y="1921174"/>
            <a:ext cx="8355949" cy="3764898"/>
            <a:chOff x="9868989" y="3361116"/>
            <a:chExt cx="8355949" cy="3764898"/>
          </a:xfrm>
        </p:grpSpPr>
        <p:grpSp>
          <p:nvGrpSpPr>
            <p:cNvPr id="3" name="Group 106"/>
            <p:cNvGrpSpPr/>
            <p:nvPr/>
          </p:nvGrpSpPr>
          <p:grpSpPr>
            <a:xfrm>
              <a:off x="10515609" y="5869917"/>
              <a:ext cx="1711735" cy="1256097"/>
              <a:chOff x="8576448" y="7414936"/>
              <a:chExt cx="1711735" cy="1256097"/>
            </a:xfrm>
          </p:grpSpPr>
          <p:sp>
            <p:nvSpPr>
              <p:cNvPr id="36" name="TextBox 3"/>
              <p:cNvSpPr txBox="1"/>
              <p:nvPr/>
            </p:nvSpPr>
            <p:spPr>
              <a:xfrm rot="20882373">
                <a:off x="9247513" y="7414936"/>
                <a:ext cx="1040670" cy="1107996"/>
              </a:xfrm>
              <a:prstGeom prst="rect">
                <a:avLst/>
              </a:prstGeom>
              <a:noFill/>
            </p:spPr>
            <p:txBody>
              <a:bodyPr wrap="none" rtlCol="0">
                <a:spAutoFit/>
              </a:bodyPr>
              <a:lstStyle/>
              <a:p>
                <a:r>
                  <a:rPr lang="en-GB" sz="5400" dirty="0">
                    <a:solidFill>
                      <a:schemeClr val="bg1"/>
                    </a:solidFill>
                    <a:latin typeface="Arial" pitchFamily="34" charset="0"/>
                    <a:cs typeface="Arial" pitchFamily="34" charset="0"/>
                  </a:rPr>
                  <a:t>#</a:t>
                </a:r>
                <a:r>
                  <a:rPr lang="en-GB" sz="6600" dirty="0">
                    <a:solidFill>
                      <a:schemeClr val="bg1"/>
                    </a:solidFill>
                    <a:latin typeface="Arial" pitchFamily="34" charset="0"/>
                    <a:cs typeface="Arial" pitchFamily="34" charset="0"/>
                  </a:rPr>
                  <a:t>1</a:t>
                </a:r>
              </a:p>
            </p:txBody>
          </p:sp>
          <p:sp>
            <p:nvSpPr>
              <p:cNvPr id="37" name="Oval 36"/>
              <p:cNvSpPr/>
              <p:nvPr/>
            </p:nvSpPr>
            <p:spPr>
              <a:xfrm>
                <a:off x="8576448" y="8071943"/>
                <a:ext cx="1119352" cy="59909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 name="Group 43"/>
            <p:cNvGrpSpPr/>
            <p:nvPr/>
          </p:nvGrpSpPr>
          <p:grpSpPr>
            <a:xfrm>
              <a:off x="9868989" y="3361116"/>
              <a:ext cx="8355949" cy="3717625"/>
              <a:chOff x="-2709550" y="1703571"/>
              <a:chExt cx="8355949" cy="3717625"/>
            </a:xfrm>
          </p:grpSpPr>
          <p:sp>
            <p:nvSpPr>
              <p:cNvPr id="21" name="Rectangle 20"/>
              <p:cNvSpPr/>
              <p:nvPr/>
            </p:nvSpPr>
            <p:spPr>
              <a:xfrm>
                <a:off x="-2709550" y="1703571"/>
                <a:ext cx="8355949" cy="3717625"/>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roup 43"/>
              <p:cNvGrpSpPr/>
              <p:nvPr/>
            </p:nvGrpSpPr>
            <p:grpSpPr>
              <a:xfrm>
                <a:off x="-2658159" y="1785299"/>
                <a:ext cx="8177790" cy="3342041"/>
                <a:chOff x="426235" y="2194732"/>
                <a:chExt cx="8177790" cy="3342041"/>
              </a:xfrm>
            </p:grpSpPr>
            <p:grpSp>
              <p:nvGrpSpPr>
                <p:cNvPr id="6" name="Group 25"/>
                <p:cNvGrpSpPr/>
                <p:nvPr/>
              </p:nvGrpSpPr>
              <p:grpSpPr>
                <a:xfrm>
                  <a:off x="1175228" y="3068804"/>
                  <a:ext cx="1483063" cy="1504804"/>
                  <a:chOff x="1127930" y="3131868"/>
                  <a:chExt cx="1483063" cy="1504804"/>
                </a:xfrm>
              </p:grpSpPr>
              <p:grpSp>
                <p:nvGrpSpPr>
                  <p:cNvPr id="7" name="Group 11"/>
                  <p:cNvGrpSpPr/>
                  <p:nvPr/>
                </p:nvGrpSpPr>
                <p:grpSpPr>
                  <a:xfrm rot="431274">
                    <a:off x="1127930" y="3131868"/>
                    <a:ext cx="1483063" cy="1504804"/>
                    <a:chOff x="2205878" y="0"/>
                    <a:chExt cx="2038576" cy="2038576"/>
                  </a:xfrm>
                </p:grpSpPr>
                <p:pic>
                  <p:nvPicPr>
                    <p:cNvPr id="33" name="Picture 4" descr="C:\Users\rutterb\Desktop\1516 Templates &amp; Graphics\pink cog.png"/>
                    <p:cNvPicPr>
                      <a:picLocks noChangeAspect="1" noChangeArrowheads="1"/>
                    </p:cNvPicPr>
                    <p:nvPr/>
                  </p:nvPicPr>
                  <p:blipFill>
                    <a:blip r:embed="rId2" cstate="print"/>
                    <a:srcRect/>
                    <a:stretch>
                      <a:fillRect/>
                    </a:stretch>
                  </p:blipFill>
                  <p:spPr bwMode="auto">
                    <a:xfrm>
                      <a:off x="2205878" y="0"/>
                      <a:ext cx="2038576" cy="2038576"/>
                    </a:xfrm>
                    <a:prstGeom prst="rect">
                      <a:avLst/>
                    </a:prstGeom>
                    <a:noFill/>
                  </p:spPr>
                </p:pic>
                <p:sp>
                  <p:nvSpPr>
                    <p:cNvPr id="34" name="Oval 33"/>
                    <p:cNvSpPr/>
                    <p:nvPr/>
                  </p:nvSpPr>
                  <p:spPr bwMode="auto">
                    <a:xfrm>
                      <a:off x="2638426" y="443489"/>
                      <a:ext cx="1200150" cy="1166236"/>
                    </a:xfrm>
                    <a:prstGeom prst="ellipse">
                      <a:avLst/>
                    </a:prstGeom>
                    <a:solidFill>
                      <a:srgbClr val="C30052"/>
                    </a:solidFill>
                    <a:ln>
                      <a:solidFill>
                        <a:srgbClr val="C300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4400" b="1" dirty="0"/>
                    </a:p>
                  </p:txBody>
                </p:sp>
              </p:grpSp>
              <p:sp>
                <p:nvSpPr>
                  <p:cNvPr id="32" name="TextBox 31"/>
                  <p:cNvSpPr txBox="1"/>
                  <p:nvPr/>
                </p:nvSpPr>
                <p:spPr>
                  <a:xfrm rot="20726654">
                    <a:off x="1330417" y="3515444"/>
                    <a:ext cx="1089546" cy="646331"/>
                  </a:xfrm>
                  <a:prstGeom prst="rect">
                    <a:avLst/>
                  </a:prstGeom>
                  <a:noFill/>
                </p:spPr>
                <p:txBody>
                  <a:bodyPr wrap="square" rtlCol="0">
                    <a:spAutoFit/>
                  </a:bodyPr>
                  <a:lstStyle/>
                  <a:p>
                    <a:pPr algn="ctr"/>
                    <a:r>
                      <a:rPr lang="en-GB" sz="1600" dirty="0">
                        <a:solidFill>
                          <a:schemeClr val="bg1"/>
                        </a:solidFill>
                        <a:latin typeface="Arial" pitchFamily="34" charset="0"/>
                        <a:cs typeface="Arial" pitchFamily="34" charset="0"/>
                      </a:rPr>
                      <a:t>#</a:t>
                    </a:r>
                    <a:r>
                      <a:rPr lang="en-GB" dirty="0">
                        <a:solidFill>
                          <a:schemeClr val="bg1"/>
                        </a:solidFill>
                        <a:latin typeface="Arial" pitchFamily="34" charset="0"/>
                        <a:cs typeface="Arial" pitchFamily="34" charset="0"/>
                      </a:rPr>
                      <a:t>2</a:t>
                    </a:r>
                  </a:p>
                  <a:p>
                    <a:pPr algn="ctr"/>
                    <a:r>
                      <a:rPr lang="en-GB" dirty="0">
                        <a:solidFill>
                          <a:schemeClr val="bg1"/>
                        </a:solidFill>
                        <a:latin typeface="Arial" pitchFamily="34" charset="0"/>
                        <a:cs typeface="Arial" pitchFamily="34" charset="0"/>
                      </a:rPr>
                      <a:t>APPLY</a:t>
                    </a:r>
                  </a:p>
                </p:txBody>
              </p:sp>
            </p:grpSp>
            <p:grpSp>
              <p:nvGrpSpPr>
                <p:cNvPr id="8" name="Group 44"/>
                <p:cNvGrpSpPr/>
                <p:nvPr/>
              </p:nvGrpSpPr>
              <p:grpSpPr>
                <a:xfrm>
                  <a:off x="426235" y="2194732"/>
                  <a:ext cx="8177790" cy="3342041"/>
                  <a:chOff x="453528" y="1512347"/>
                  <a:chExt cx="8177790" cy="3342041"/>
                </a:xfrm>
              </p:grpSpPr>
              <p:sp>
                <p:nvSpPr>
                  <p:cNvPr id="28" name="Oval 27"/>
                  <p:cNvSpPr/>
                  <p:nvPr/>
                </p:nvSpPr>
                <p:spPr>
                  <a:xfrm>
                    <a:off x="453528" y="1884784"/>
                    <a:ext cx="2969604" cy="2969604"/>
                  </a:xfrm>
                  <a:prstGeom prst="ellipse">
                    <a:avLst/>
                  </a:prstGeom>
                  <a:solidFill>
                    <a:schemeClr val="accent1">
                      <a:lumMod val="50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p:cNvSpPr/>
                  <p:nvPr/>
                </p:nvSpPr>
                <p:spPr>
                  <a:xfrm>
                    <a:off x="3669419" y="1512347"/>
                    <a:ext cx="2335485" cy="2335485"/>
                  </a:xfrm>
                  <a:prstGeom prst="ellipse">
                    <a:avLst/>
                  </a:prstGeom>
                  <a:solidFill>
                    <a:srgbClr val="CC0066"/>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p:cNvSpPr/>
                  <p:nvPr/>
                </p:nvSpPr>
                <p:spPr>
                  <a:xfrm>
                    <a:off x="6295833" y="2110249"/>
                    <a:ext cx="2335485" cy="2335485"/>
                  </a:xfrm>
                  <a:prstGeom prst="ellipse">
                    <a:avLst/>
                  </a:prstGeom>
                  <a:solidFill>
                    <a:srgbClr val="660066"/>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5" name="TextBox 3"/>
                <p:cNvSpPr txBox="1"/>
                <p:nvPr/>
              </p:nvSpPr>
              <p:spPr>
                <a:xfrm rot="20882373">
                  <a:off x="1231019" y="3554816"/>
                  <a:ext cx="1362297" cy="954107"/>
                </a:xfrm>
                <a:prstGeom prst="rect">
                  <a:avLst/>
                </a:prstGeom>
                <a:noFill/>
              </p:spPr>
              <p:txBody>
                <a:bodyPr wrap="none" rtlCol="0">
                  <a:spAutoFit/>
                </a:bodyPr>
                <a:lstStyle/>
                <a:p>
                  <a:pPr algn="ctr"/>
                  <a:r>
                    <a:rPr lang="en-GB" sz="2800" dirty="0">
                      <a:solidFill>
                        <a:schemeClr val="bg1"/>
                      </a:solidFill>
                      <a:latin typeface="Arial" pitchFamily="34" charset="0"/>
                      <a:cs typeface="Arial" pitchFamily="34" charset="0"/>
                    </a:rPr>
                    <a:t>THE</a:t>
                  </a:r>
                </a:p>
                <a:p>
                  <a:pPr algn="ctr"/>
                  <a:r>
                    <a:rPr lang="en-GB" sz="2800" b="1" dirty="0">
                      <a:solidFill>
                        <a:schemeClr val="bg1"/>
                      </a:solidFill>
                      <a:latin typeface="Arial" pitchFamily="34" charset="0"/>
                      <a:cs typeface="Arial" pitchFamily="34" charset="0"/>
                    </a:rPr>
                    <a:t>FACTS</a:t>
                  </a:r>
                </a:p>
              </p:txBody>
            </p:sp>
            <p:sp>
              <p:nvSpPr>
                <p:cNvPr id="26" name="TextBox 25"/>
                <p:cNvSpPr txBox="1"/>
                <p:nvPr/>
              </p:nvSpPr>
              <p:spPr>
                <a:xfrm>
                  <a:off x="4061577" y="2928764"/>
                  <a:ext cx="1552028" cy="830997"/>
                </a:xfrm>
                <a:prstGeom prst="rect">
                  <a:avLst/>
                </a:prstGeom>
                <a:noFill/>
              </p:spPr>
              <p:txBody>
                <a:bodyPr wrap="none" rtlCol="0">
                  <a:spAutoFit/>
                </a:bodyPr>
                <a:lstStyle/>
                <a:p>
                  <a:pPr algn="ctr"/>
                  <a:r>
                    <a:rPr lang="en-GB" sz="2400" dirty="0">
                      <a:solidFill>
                        <a:schemeClr val="bg1"/>
                      </a:solidFill>
                      <a:latin typeface="Arial" pitchFamily="34" charset="0"/>
                      <a:cs typeface="Arial" pitchFamily="34" charset="0"/>
                    </a:rPr>
                    <a:t>THE</a:t>
                  </a:r>
                </a:p>
                <a:p>
                  <a:pPr algn="ctr"/>
                  <a:r>
                    <a:rPr lang="en-GB" sz="2400" b="1" dirty="0">
                      <a:solidFill>
                        <a:schemeClr val="bg1"/>
                      </a:solidFill>
                      <a:latin typeface="Arial" pitchFamily="34" charset="0"/>
                      <a:cs typeface="Arial" pitchFamily="34" charset="0"/>
                    </a:rPr>
                    <a:t>FIGURES</a:t>
                  </a:r>
                </a:p>
              </p:txBody>
            </p:sp>
            <p:sp>
              <p:nvSpPr>
                <p:cNvPr id="27" name="TextBox 26"/>
                <p:cNvSpPr txBox="1"/>
                <p:nvPr/>
              </p:nvSpPr>
              <p:spPr>
                <a:xfrm rot="712777">
                  <a:off x="6625948" y="3508352"/>
                  <a:ext cx="1705916" cy="830997"/>
                </a:xfrm>
                <a:prstGeom prst="rect">
                  <a:avLst/>
                </a:prstGeom>
                <a:noFill/>
              </p:spPr>
              <p:txBody>
                <a:bodyPr wrap="none" rtlCol="0">
                  <a:spAutoFit/>
                </a:bodyPr>
                <a:lstStyle/>
                <a:p>
                  <a:pPr algn="ctr"/>
                  <a:r>
                    <a:rPr lang="en-GB" sz="2400" dirty="0">
                      <a:solidFill>
                        <a:schemeClr val="bg1"/>
                      </a:solidFill>
                      <a:latin typeface="Arial" pitchFamily="34" charset="0"/>
                      <a:cs typeface="Arial" pitchFamily="34" charset="0"/>
                    </a:rPr>
                    <a:t>THE</a:t>
                  </a:r>
                </a:p>
                <a:p>
                  <a:pPr algn="ctr"/>
                  <a:r>
                    <a:rPr lang="en-GB" sz="2400" b="1" dirty="0">
                      <a:solidFill>
                        <a:schemeClr val="bg1"/>
                      </a:solidFill>
                      <a:latin typeface="Arial" pitchFamily="34" charset="0"/>
                      <a:cs typeface="Arial" pitchFamily="34" charset="0"/>
                    </a:rPr>
                    <a:t>INTEREST</a:t>
                  </a:r>
                </a:p>
              </p:txBody>
            </p:sp>
          </p:grpSp>
        </p:grpSp>
      </p:grpSp>
    </p:spTree>
    <p:extLst>
      <p:ext uri="{BB962C8B-B14F-4D97-AF65-F5344CB8AC3E}">
        <p14:creationId xmlns:p14="http://schemas.microsoft.com/office/powerpoint/2010/main" val="3356163808"/>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221977" y="1747129"/>
            <a:ext cx="8953500" cy="3970318"/>
          </a:xfrm>
          <a:prstGeom prst="rect">
            <a:avLst/>
          </a:prstGeom>
          <a:noFill/>
          <a:ln w="9525">
            <a:noFill/>
            <a:miter lim="800000"/>
            <a:headEnd/>
            <a:tailEnd/>
          </a:ln>
        </p:spPr>
        <p:txBody>
          <a:bodyPr>
            <a:spAutoFit/>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Some key facts about how student loan repayments work include;</a:t>
            </a: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You won’t have to make repayments until your income is over a set threshold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£27,295*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 year, or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£2,274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 month or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£524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 week, until April 6</a:t>
            </a:r>
            <a:r>
              <a:rPr kumimoji="0" lang="en-GB" sz="1800" b="0"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th</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2022) </a:t>
            </a: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If you study a full-time course, you will be due to start repaying from the April </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after completing your course or leaving/withdrawing from higher education</a:t>
            </a:r>
            <a:endParaRPr kumimoji="0" lang="en-GB"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You’ll repay</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9%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of any income earned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over the threshold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and if employed in </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the UK, the deductions will be made from your pay through the tax system</a:t>
            </a: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If your income falls below the threshold at any time your repayments will stop</a:t>
            </a: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Any outstanding balance will be written off 30 years after entering repayment</a:t>
            </a:r>
          </a:p>
        </p:txBody>
      </p:sp>
      <p:sp>
        <p:nvSpPr>
          <p:cNvPr id="10" name="TextBox 14">
            <a:extLst>
              <a:ext uri="{FF2B5EF4-FFF2-40B4-BE49-F238E27FC236}">
                <a16:creationId xmlns:a16="http://schemas.microsoft.com/office/drawing/2014/main" id="{1F6C19DF-C3CC-47C3-B220-82E00A0B38B8}"/>
              </a:ext>
            </a:extLst>
          </p:cNvPr>
          <p:cNvSpPr txBox="1">
            <a:spLocks noGrp="1" noChangeArrowheads="1"/>
          </p:cNvSpPr>
          <p:nvPr>
            <p:ph type="title" idx="4294967295"/>
          </p:nvPr>
        </p:nvSpPr>
        <p:spPr bwMode="auto">
          <a:xfrm>
            <a:off x="259736" y="310191"/>
            <a:ext cx="7704821" cy="815608"/>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C30052"/>
                </a:solidFill>
                <a:effectLst/>
                <a:uLnTx/>
                <a:uFillTx/>
                <a:latin typeface="Arial" pitchFamily="34" charset="0"/>
                <a:ea typeface="+mn-ea"/>
                <a:cs typeface="Arial" pitchFamily="34" charset="0"/>
              </a:rPr>
              <a:t>STUDENT LOAN REPAYMENT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INCOME CONTINGENT PLAN 2 STUDENT LOAN OVERVIEW</a:t>
            </a:r>
          </a:p>
        </p:txBody>
      </p:sp>
    </p:spTree>
    <p:custDataLst>
      <p:tags r:id="rId1"/>
    </p:custDataLst>
    <p:extLst>
      <p:ext uri="{BB962C8B-B14F-4D97-AF65-F5344CB8AC3E}">
        <p14:creationId xmlns:p14="http://schemas.microsoft.com/office/powerpoint/2010/main" val="1430275095"/>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TextBox 14">
            <a:extLst>
              <a:ext uri="{FF2B5EF4-FFF2-40B4-BE49-F238E27FC236}">
                <a16:creationId xmlns:a16="http://schemas.microsoft.com/office/drawing/2014/main" id="{F12CBF2A-5A7E-4604-8C13-7C9A4114F19D}"/>
              </a:ext>
            </a:extLst>
          </p:cNvPr>
          <p:cNvSpPr txBox="1">
            <a:spLocks noGrp="1" noChangeArrowheads="1"/>
          </p:cNvSpPr>
          <p:nvPr>
            <p:ph type="title" idx="4294967295"/>
          </p:nvPr>
        </p:nvSpPr>
        <p:spPr bwMode="auto">
          <a:xfrm>
            <a:off x="259736" y="310191"/>
            <a:ext cx="7413273" cy="815608"/>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C30052"/>
                </a:solidFill>
                <a:effectLst/>
                <a:uLnTx/>
                <a:uFillTx/>
                <a:latin typeface="Arial" pitchFamily="34" charset="0"/>
                <a:ea typeface="+mn-ea"/>
                <a:cs typeface="Arial" pitchFamily="34" charset="0"/>
              </a:rPr>
              <a:t>STUDENT LOAN REPAYMENT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PLAN 2 STUDENT LOAN – THE FIGURES FROM APRIL 2021</a:t>
            </a:r>
          </a:p>
        </p:txBody>
      </p:sp>
      <p:graphicFrame>
        <p:nvGraphicFramePr>
          <p:cNvPr id="652291" name="Group 3"/>
          <p:cNvGraphicFramePr>
            <a:graphicFrameLocks noGrp="1"/>
          </p:cNvGraphicFramePr>
          <p:nvPr>
            <p:ph idx="4294967295"/>
          </p:nvPr>
        </p:nvGraphicFramePr>
        <p:xfrm>
          <a:off x="450384" y="1705970"/>
          <a:ext cx="8230387" cy="2957605"/>
        </p:xfrm>
        <a:graphic>
          <a:graphicData uri="http://schemas.openxmlformats.org/drawingml/2006/table">
            <a:tbl>
              <a:tblPr firstRow="1">
                <a:tableStyleId>{C4B1156A-380E-4F78-BDF5-A606A8083BF9}</a:tableStyleId>
              </a:tblPr>
              <a:tblGrid>
                <a:gridCol w="2681100">
                  <a:extLst>
                    <a:ext uri="{9D8B030D-6E8A-4147-A177-3AD203B41FA5}">
                      <a16:colId xmlns:a16="http://schemas.microsoft.com/office/drawing/2014/main" val="20000"/>
                    </a:ext>
                  </a:extLst>
                </a:gridCol>
                <a:gridCol w="2643830">
                  <a:extLst>
                    <a:ext uri="{9D8B030D-6E8A-4147-A177-3AD203B41FA5}">
                      <a16:colId xmlns:a16="http://schemas.microsoft.com/office/drawing/2014/main" val="20001"/>
                    </a:ext>
                  </a:extLst>
                </a:gridCol>
                <a:gridCol w="2905457">
                  <a:extLst>
                    <a:ext uri="{9D8B030D-6E8A-4147-A177-3AD203B41FA5}">
                      <a16:colId xmlns:a16="http://schemas.microsoft.com/office/drawing/2014/main" val="20002"/>
                    </a:ext>
                  </a:extLst>
                </a:gridCol>
              </a:tblGrid>
              <a:tr h="713675">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solidFill>
                            <a:schemeClr val="bg1"/>
                          </a:solidFill>
                          <a:effectLst/>
                          <a:latin typeface="Arial" pitchFamily="34" charset="0"/>
                          <a:cs typeface="Arial" pitchFamily="34" charset="0"/>
                        </a:rPr>
                        <a:t>Income each year </a:t>
                      </a:r>
                    </a:p>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solidFill>
                            <a:schemeClr val="bg1"/>
                          </a:solidFill>
                          <a:effectLst/>
                          <a:latin typeface="Arial" pitchFamily="34" charset="0"/>
                          <a:cs typeface="Arial" pitchFamily="34" charset="0"/>
                        </a:rPr>
                        <a:t>before tax</a:t>
                      </a:r>
                      <a:endParaRPr kumimoji="0" lang="en-GB" sz="1800" b="0" i="0" u="none" strike="noStrike" cap="none" normalizeH="0" baseline="0" dirty="0">
                        <a:ln>
                          <a:noFill/>
                        </a:ln>
                        <a:solidFill>
                          <a:schemeClr val="bg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solidFill>
                            <a:schemeClr val="bg1"/>
                          </a:solidFill>
                          <a:effectLst/>
                          <a:latin typeface="Arial" pitchFamily="34" charset="0"/>
                          <a:cs typeface="Arial" pitchFamily="34" charset="0"/>
                        </a:rPr>
                        <a:t> 9% will be </a:t>
                      </a:r>
                    </a:p>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solidFill>
                            <a:schemeClr val="bg1"/>
                          </a:solidFill>
                          <a:effectLst/>
                          <a:latin typeface="Arial" pitchFamily="34" charset="0"/>
                          <a:cs typeface="Arial" pitchFamily="34" charset="0"/>
                        </a:rPr>
                        <a:t>deducted from</a:t>
                      </a:r>
                      <a:endParaRPr kumimoji="0" lang="en-GB" sz="1800" b="0" i="0" u="none" strike="noStrike" cap="none" normalizeH="0" baseline="0" dirty="0">
                        <a:ln>
                          <a:noFill/>
                        </a:ln>
                        <a:solidFill>
                          <a:schemeClr val="bg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solidFill>
                            <a:schemeClr val="bg1"/>
                          </a:solidFill>
                          <a:effectLst/>
                          <a:latin typeface="Arial" pitchFamily="34" charset="0"/>
                          <a:cs typeface="Arial" pitchFamily="34" charset="0"/>
                        </a:rPr>
                        <a:t>Monthly Repayment (Approx)</a:t>
                      </a:r>
                      <a:endParaRPr kumimoji="0" lang="en-GB" sz="1800" b="0" i="0" u="none" strike="noStrike" cap="none" normalizeH="0" baseline="0" dirty="0">
                        <a:ln>
                          <a:noFill/>
                        </a:ln>
                        <a:solidFill>
                          <a:schemeClr val="bg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448786">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£27,295</a:t>
                      </a:r>
                      <a:endParaRPr kumimoji="0" lang="en-GB" sz="1800" b="0" i="0" u="none" strike="noStrike" cap="none" normalizeH="0" baseline="0" dirty="0">
                        <a:ln>
                          <a:noFill/>
                        </a:ln>
                        <a:solidFill>
                          <a:srgbClr val="0066CC"/>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US" sz="1800" b="0" u="none" strike="noStrike" cap="none" normalizeH="0" baseline="0" dirty="0">
                          <a:ln>
                            <a:noFill/>
                          </a:ln>
                          <a:effectLst/>
                          <a:latin typeface="Arial" pitchFamily="34" charset="0"/>
                          <a:cs typeface="Arial" pitchFamily="34" charset="0"/>
                        </a:rPr>
                        <a:t>£0</a:t>
                      </a:r>
                      <a:endParaRPr kumimoji="0" lang="en-US"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£0</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48786">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£35,000</a:t>
                      </a:r>
                      <a:endParaRPr kumimoji="0" lang="en-GB"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US" sz="1800" b="0" u="none" strike="noStrike" cap="none" normalizeH="0" baseline="0" dirty="0">
                          <a:ln>
                            <a:noFill/>
                          </a:ln>
                          <a:effectLst/>
                          <a:latin typeface="Arial" pitchFamily="34" charset="0"/>
                          <a:cs typeface="Arial" pitchFamily="34" charset="0"/>
                        </a:rPr>
                        <a:t>£7,705</a:t>
                      </a:r>
                      <a:endParaRPr kumimoji="0" lang="en-US"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£57</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448786">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£40,000</a:t>
                      </a:r>
                      <a:endParaRPr kumimoji="0" lang="en-GB"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US" sz="1800" b="0" u="none" strike="noStrike" cap="none" normalizeH="0" baseline="0" dirty="0">
                          <a:ln>
                            <a:noFill/>
                          </a:ln>
                          <a:effectLst/>
                          <a:latin typeface="Arial" pitchFamily="34" charset="0"/>
                          <a:cs typeface="Arial" pitchFamily="34" charset="0"/>
                        </a:rPr>
                        <a:t>£12,705</a:t>
                      </a:r>
                      <a:endParaRPr kumimoji="0" lang="en-US"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£95</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48786">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£45,000</a:t>
                      </a:r>
                      <a:endParaRPr kumimoji="0" lang="en-GB"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US" sz="1800" b="0" u="none" strike="noStrike" cap="none" normalizeH="0" baseline="0" dirty="0">
                          <a:ln>
                            <a:noFill/>
                          </a:ln>
                          <a:effectLst/>
                          <a:latin typeface="Arial" pitchFamily="34" charset="0"/>
                          <a:cs typeface="Arial" pitchFamily="34" charset="0"/>
                        </a:rPr>
                        <a:t>£17,055</a:t>
                      </a:r>
                      <a:endParaRPr kumimoji="0" lang="en-US"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£132</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448786">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£50,000</a:t>
                      </a:r>
                      <a:endParaRPr kumimoji="0" lang="en-GB"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US" sz="1800" b="0" u="none" strike="noStrike" cap="none" normalizeH="0" baseline="0" dirty="0">
                          <a:ln>
                            <a:noFill/>
                          </a:ln>
                          <a:effectLst/>
                          <a:latin typeface="Arial" pitchFamily="34" charset="0"/>
                          <a:cs typeface="Arial" pitchFamily="34" charset="0"/>
                        </a:rPr>
                        <a:t>£22,705</a:t>
                      </a:r>
                      <a:endParaRPr kumimoji="0" lang="en-US"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£170</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3" name="Rounded Rectangle 12"/>
          <p:cNvSpPr/>
          <p:nvPr/>
        </p:nvSpPr>
        <p:spPr>
          <a:xfrm>
            <a:off x="477653" y="4871475"/>
            <a:ext cx="2388361" cy="766763"/>
          </a:xfrm>
          <a:prstGeom prst="roundRect">
            <a:avLst/>
          </a:prstGeom>
          <a:solidFill>
            <a:srgbClr val="00206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Income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£30,000</a:t>
            </a:r>
          </a:p>
        </p:txBody>
      </p:sp>
      <p:sp>
        <p:nvSpPr>
          <p:cNvPr id="24" name="Rounded Rectangle 23"/>
          <p:cNvSpPr/>
          <p:nvPr/>
        </p:nvSpPr>
        <p:spPr>
          <a:xfrm>
            <a:off x="3423267" y="4871474"/>
            <a:ext cx="2239963" cy="766763"/>
          </a:xfrm>
          <a:prstGeom prst="round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£2,705</a:t>
            </a:r>
          </a:p>
        </p:txBody>
      </p:sp>
      <p:sp>
        <p:nvSpPr>
          <p:cNvPr id="20" name="Rounded Rectangle 19"/>
          <p:cNvSpPr/>
          <p:nvPr/>
        </p:nvSpPr>
        <p:spPr>
          <a:xfrm>
            <a:off x="6267023" y="4874650"/>
            <a:ext cx="2360428" cy="758825"/>
          </a:xfrm>
          <a:prstGeom prst="roundRect">
            <a:avLst/>
          </a:prstGeom>
          <a:solidFill>
            <a:srgbClr val="002060"/>
          </a:solidFill>
          <a:ln w="28575">
            <a:solidFill>
              <a:srgbClr val="1983A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£20</a:t>
            </a:r>
          </a:p>
        </p:txBody>
      </p:sp>
      <p:sp>
        <p:nvSpPr>
          <p:cNvPr id="23" name="Rounded Rectangle 22"/>
          <p:cNvSpPr/>
          <p:nvPr/>
        </p:nvSpPr>
        <p:spPr>
          <a:xfrm>
            <a:off x="3423267" y="4864743"/>
            <a:ext cx="2239962" cy="778637"/>
          </a:xfrm>
          <a:prstGeom prst="round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9% Deducted from?</a:t>
            </a:r>
          </a:p>
        </p:txBody>
      </p:sp>
      <p:grpSp>
        <p:nvGrpSpPr>
          <p:cNvPr id="2" name="Group 37" descr="Monthly Repayment">
            <a:extLst>
              <a:ext uri="{C183D7F6-B498-43B3-948B-1728B52AA6E4}">
                <adec:decorative xmlns:adec="http://schemas.microsoft.com/office/drawing/2017/decorative" val="0"/>
              </a:ext>
            </a:extLst>
          </p:cNvPr>
          <p:cNvGrpSpPr>
            <a:grpSpLocks/>
          </p:cNvGrpSpPr>
          <p:nvPr/>
        </p:nvGrpSpPr>
        <p:grpSpPr bwMode="auto">
          <a:xfrm>
            <a:off x="6267022" y="4874648"/>
            <a:ext cx="2357753" cy="758825"/>
            <a:chOff x="6038488" y="4657951"/>
            <a:chExt cx="2499556" cy="758047"/>
          </a:xfrm>
          <a:solidFill>
            <a:srgbClr val="007D86"/>
          </a:solidFill>
        </p:grpSpPr>
        <p:sp>
          <p:nvSpPr>
            <p:cNvPr id="34" name="Rounded Rectangle 33"/>
            <p:cNvSpPr/>
            <p:nvPr/>
          </p:nvSpPr>
          <p:spPr>
            <a:xfrm>
              <a:off x="6038488" y="4657951"/>
              <a:ext cx="2499556" cy="758047"/>
            </a:xfrm>
            <a:prstGeom prst="roundRect">
              <a:avLst/>
            </a:prstGeom>
            <a:solidFill>
              <a:srgbClr val="00206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62514" name="TextBox 32"/>
            <p:cNvSpPr txBox="1">
              <a:spLocks noChangeArrowheads="1"/>
            </p:cNvSpPr>
            <p:nvPr/>
          </p:nvSpPr>
          <p:spPr bwMode="auto">
            <a:xfrm>
              <a:off x="6428897" y="4669669"/>
              <a:ext cx="1712035" cy="707160"/>
            </a:xfrm>
            <a:prstGeom prst="rect">
              <a:avLst/>
            </a:prstGeom>
            <a:noFill/>
            <a:ln w="9525">
              <a:noFill/>
              <a:miter lim="800000"/>
              <a:headEnd/>
              <a:tailEnd/>
            </a:ln>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Monthly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Repayment?</a:t>
              </a:r>
            </a:p>
          </p:txBody>
        </p:sp>
      </p:grpSp>
      <p:grpSp>
        <p:nvGrpSpPr>
          <p:cNvPr id="3" name="Group 10" descr="If you move or work overseas you will need to repay 9% of your earnings over the repayment threshold for the country you are living in&#10;"/>
          <p:cNvGrpSpPr/>
          <p:nvPr/>
        </p:nvGrpSpPr>
        <p:grpSpPr>
          <a:xfrm>
            <a:off x="204711" y="5738588"/>
            <a:ext cx="8618056" cy="923330"/>
            <a:chOff x="-1583146" y="3432097"/>
            <a:chExt cx="8618056" cy="923330"/>
          </a:xfrm>
        </p:grpSpPr>
        <p:sp>
          <p:nvSpPr>
            <p:cNvPr id="12" name="Rounded Rectangle 11"/>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ctangle 15"/>
            <p:cNvSpPr>
              <a:spLocks noChangeArrowheads="1"/>
            </p:cNvSpPr>
            <p:nvPr/>
          </p:nvSpPr>
          <p:spPr bwMode="auto">
            <a:xfrm>
              <a:off x="-733550" y="3582867"/>
              <a:ext cx="7722423" cy="646331"/>
            </a:xfrm>
            <a:prstGeom prst="rect">
              <a:avLst/>
            </a:prstGeom>
            <a:noFill/>
            <a:ln w="9525">
              <a:noFill/>
              <a:miter lim="800000"/>
              <a:headEnd/>
              <a:tailEnd/>
            </a:ln>
          </p:spPr>
          <p:txBody>
            <a:bodyPr wrap="square">
              <a:spAutoFit/>
            </a:bodyPr>
            <a:lstStyle/>
            <a:p>
              <a:pPr marL="1225"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If you move or work overseas you </a:t>
              </a:r>
              <a:r>
                <a:rPr kumimoji="0" lang="en-GB"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will need </a:t>
              </a:r>
              <a:r>
                <a:rPr kumimoji="0" lang="en-GB"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to repay</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9% of your earnings over the repayment threshold for the country you are living in</a:t>
              </a:r>
              <a:endParaRPr kumimoji="0" lang="en-GB"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5" name="Oval 14"/>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p:cNvSpPr txBox="1"/>
            <p:nvPr/>
          </p:nvSpPr>
          <p:spPr>
            <a:xfrm>
              <a:off x="-1351128" y="3432097"/>
              <a:ext cx="42390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Calibri"/>
                  <a:ea typeface="+mn-ea"/>
                  <a:cs typeface="+mn-cs"/>
                </a:rPr>
                <a:t>i</a:t>
              </a:r>
            </a:p>
          </p:txBody>
        </p:sp>
      </p:gr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1000"/>
                                        <p:tgtEl>
                                          <p:spTgt spid="23"/>
                                        </p:tgtEl>
                                        <p:attrNameLst>
                                          <p:attrName>ppt_w</p:attrName>
                                        </p:attrNameLst>
                                      </p:cBhvr>
                                      <p:tavLst>
                                        <p:tav tm="0">
                                          <p:val>
                                            <p:strVal val="ppt_w"/>
                                          </p:val>
                                        </p:tav>
                                        <p:tav tm="100000">
                                          <p:val>
                                            <p:fltVal val="0"/>
                                          </p:val>
                                        </p:tav>
                                      </p:tavLst>
                                    </p:anim>
                                    <p:anim calcmode="lin" valueType="num">
                                      <p:cBhvr>
                                        <p:cTn id="7" dur="1000"/>
                                        <p:tgtEl>
                                          <p:spTgt spid="23"/>
                                        </p:tgtEl>
                                        <p:attrNameLst>
                                          <p:attrName>ppt_h</p:attrName>
                                        </p:attrNameLst>
                                      </p:cBhvr>
                                      <p:tavLst>
                                        <p:tav tm="0">
                                          <p:val>
                                            <p:strVal val="ppt_h"/>
                                          </p:val>
                                        </p:tav>
                                        <p:tav tm="100000">
                                          <p:val>
                                            <p:fltVal val="0"/>
                                          </p:val>
                                        </p:tav>
                                      </p:tavLst>
                                    </p:anim>
                                    <p:animEffect transition="out" filter="fade">
                                      <p:cBhvr>
                                        <p:cTn id="8" dur="1000"/>
                                        <p:tgtEl>
                                          <p:spTgt spid="23"/>
                                        </p:tgtEl>
                                      </p:cBhvr>
                                    </p:animEffect>
                                    <p:set>
                                      <p:cBhvr>
                                        <p:cTn id="9" dur="1" fill="hold">
                                          <p:stCondLst>
                                            <p:cond delay="999"/>
                                          </p:stCondLst>
                                        </p:cTn>
                                        <p:tgtEl>
                                          <p:spTgt spid="2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1000"/>
                                        <p:tgtEl>
                                          <p:spTgt spid="2"/>
                                        </p:tgtEl>
                                        <p:attrNameLst>
                                          <p:attrName>ppt_w</p:attrName>
                                        </p:attrNameLst>
                                      </p:cBhvr>
                                      <p:tavLst>
                                        <p:tav tm="0">
                                          <p:val>
                                            <p:strVal val="ppt_w"/>
                                          </p:val>
                                        </p:tav>
                                        <p:tav tm="100000">
                                          <p:val>
                                            <p:fltVal val="0"/>
                                          </p:val>
                                        </p:tav>
                                      </p:tavLst>
                                    </p:anim>
                                    <p:anim calcmode="lin" valueType="num">
                                      <p:cBhvr>
                                        <p:cTn id="14" dur="1000"/>
                                        <p:tgtEl>
                                          <p:spTgt spid="2"/>
                                        </p:tgtEl>
                                        <p:attrNameLst>
                                          <p:attrName>ppt_h</p:attrName>
                                        </p:attrNameLst>
                                      </p:cBhvr>
                                      <p:tavLst>
                                        <p:tav tm="0">
                                          <p:val>
                                            <p:strVal val="ppt_h"/>
                                          </p:val>
                                        </p:tav>
                                        <p:tav tm="100000">
                                          <p:val>
                                            <p:fltVal val="0"/>
                                          </p:val>
                                        </p:tav>
                                      </p:tavLst>
                                    </p:anim>
                                    <p:animEffect transition="out" filter="fade">
                                      <p:cBhvr>
                                        <p:cTn id="15" dur="1000"/>
                                        <p:tgtEl>
                                          <p:spTgt spid="2"/>
                                        </p:tgtEl>
                                      </p:cBhvr>
                                    </p:animEffect>
                                    <p:set>
                                      <p:cBhvr>
                                        <p:cTn id="16" dur="1" fill="hold">
                                          <p:stCondLst>
                                            <p:cond delay="999"/>
                                          </p:stCondLst>
                                        </p:cTn>
                                        <p:tgtEl>
                                          <p:spTgt spid="2"/>
                                        </p:tgtEl>
                                        <p:attrNameLst>
                                          <p:attrName>style.visibility</p:attrName>
                                        </p:attrNameLst>
                                      </p:cBhvr>
                                      <p:to>
                                        <p:strVal val="hidden"/>
                                      </p:to>
                                    </p:set>
                                  </p:childTnLst>
                                </p:cTn>
                              </p:par>
                              <p:par>
                                <p:cTn id="17" presetID="2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Text Box 4"/>
          <p:cNvSpPr txBox="1">
            <a:spLocks noChangeArrowheads="1"/>
          </p:cNvSpPr>
          <p:nvPr/>
        </p:nvSpPr>
        <p:spPr bwMode="auto">
          <a:xfrm>
            <a:off x="221977" y="1518816"/>
            <a:ext cx="8953500" cy="4247317"/>
          </a:xfrm>
          <a:prstGeom prst="rect">
            <a:avLst/>
          </a:prstGeom>
          <a:noFill/>
          <a:ln w="9525">
            <a:noFill/>
            <a:miter lim="800000"/>
            <a:headEnd/>
            <a:tailEnd/>
          </a:ln>
        </p:spPr>
        <p:txBody>
          <a:bodyPr>
            <a:spAutoFit/>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Interest on a student loan will start being added as soon as the first payments are</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made and the rate applied will vary:</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While in study until entering repayment, interest will be applied at RPI +3%</a:t>
            </a: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RPI is Retail Prices Index and the rate for student loans is set</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annually, using </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the figure from March which is applied in September (</a:t>
            </a: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1.5% until Sept 2022</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t>
            </a: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When you enter repayment, the interest rates will be linked to what you earn, </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from RPI only to RPI +3%*</a:t>
            </a: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You will be able to check your loan balance and keep SLC updated with any changes to your circumstances using our Online Repayment Service</a:t>
            </a: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See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www.gov.uk/repaying-your-student-loan</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for more information</a:t>
            </a:r>
          </a:p>
        </p:txBody>
      </p:sp>
      <p:sp>
        <p:nvSpPr>
          <p:cNvPr id="4" name="TextBox 14"/>
          <p:cNvSpPr txBox="1">
            <a:spLocks noGrp="1" noChangeArrowheads="1"/>
          </p:cNvSpPr>
          <p:nvPr>
            <p:ph type="title" idx="4294967295"/>
          </p:nvPr>
        </p:nvSpPr>
        <p:spPr bwMode="auto">
          <a:xfrm>
            <a:off x="259736" y="310191"/>
            <a:ext cx="6602413" cy="815975"/>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C30052"/>
                </a:solidFill>
                <a:effectLst/>
                <a:uLnTx/>
                <a:uFillTx/>
                <a:latin typeface="Arial" pitchFamily="34" charset="0"/>
                <a:ea typeface="+mn-ea"/>
                <a:cs typeface="Arial" pitchFamily="34" charset="0"/>
              </a:rPr>
              <a:t>STUDENT LOAN REPAYMENT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PLAN 2 STUDENT LOAN – THE INTEREST</a:t>
            </a:r>
          </a:p>
        </p:txBody>
      </p:sp>
      <p:grpSp>
        <p:nvGrpSpPr>
          <p:cNvPr id="2" name="Group 17" descr="Thresholds from April 2021: Income under £27,295 = RPI Only, then on  &#10; a sliding scale until earning over £49,130 = RPI +3% (4.5%)&#10;"/>
          <p:cNvGrpSpPr/>
          <p:nvPr/>
        </p:nvGrpSpPr>
        <p:grpSpPr>
          <a:xfrm>
            <a:off x="204711" y="5738588"/>
            <a:ext cx="8618056" cy="923330"/>
            <a:chOff x="-1583146" y="3432097"/>
            <a:chExt cx="8618056" cy="923330"/>
          </a:xfrm>
        </p:grpSpPr>
        <p:sp>
          <p:nvSpPr>
            <p:cNvPr id="6" name="Rounded Rectangle 5"/>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15"/>
            <p:cNvSpPr>
              <a:spLocks noChangeArrowheads="1"/>
            </p:cNvSpPr>
            <p:nvPr/>
          </p:nvSpPr>
          <p:spPr bwMode="auto">
            <a:xfrm>
              <a:off x="-731692" y="3581011"/>
              <a:ext cx="7511763" cy="646331"/>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*Thresholds from April 2021: Income under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£27,295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RPI Only, then 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 sliding scale until earning over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£49,130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RPI +3%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(4.5%)</a:t>
              </a:r>
            </a:p>
          </p:txBody>
        </p:sp>
        <p:sp>
          <p:nvSpPr>
            <p:cNvPr id="8" name="Oval 7"/>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p:cNvSpPr txBox="1"/>
            <p:nvPr/>
          </p:nvSpPr>
          <p:spPr>
            <a:xfrm>
              <a:off x="-1351128" y="3432097"/>
              <a:ext cx="42390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Calibri"/>
                  <a:ea typeface="+mn-ea"/>
                  <a:cs typeface="+mn-cs"/>
                </a:rPr>
                <a:t>i</a:t>
              </a:r>
            </a:p>
          </p:txBody>
        </p:sp>
      </p:grpSp>
    </p:spTree>
    <p:custDataLst>
      <p:tags r:id="rId1"/>
    </p:custData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067" y="2592235"/>
            <a:ext cx="7881325" cy="1877437"/>
          </a:xfrm>
          <a:prstGeom prst="rect">
            <a:avLst/>
          </a:prstGeom>
          <a:noFill/>
        </p:spPr>
        <p:txBody>
          <a:bodyPr wrap="none" rtlCol="0">
            <a:spAutoFit/>
          </a:bodyPr>
          <a:lstStyle/>
          <a:p>
            <a:r>
              <a:rPr lang="en-GB" sz="4000" dirty="0">
                <a:solidFill>
                  <a:schemeClr val="bg1"/>
                </a:solidFill>
                <a:latin typeface="Arial" pitchFamily="34" charset="0"/>
                <a:cs typeface="Arial" pitchFamily="34" charset="0"/>
              </a:rPr>
              <a:t>STUDENT FINANCE OVERVIEW</a:t>
            </a:r>
          </a:p>
          <a:p>
            <a:r>
              <a:rPr lang="en-GB" sz="3200" dirty="0">
                <a:solidFill>
                  <a:schemeClr val="bg1"/>
                </a:solidFill>
                <a:latin typeface="Arial" pitchFamily="34" charset="0"/>
                <a:cs typeface="Arial" pitchFamily="34" charset="0"/>
              </a:rPr>
              <a:t>BUDGETING AND KEY MESSAGES</a:t>
            </a:r>
            <a:r>
              <a:rPr lang="en-GB" sz="4000" dirty="0">
                <a:solidFill>
                  <a:schemeClr val="bg1"/>
                </a:solidFill>
                <a:latin typeface="Arial" pitchFamily="34" charset="0"/>
                <a:cs typeface="Arial" pitchFamily="34" charset="0"/>
              </a:rPr>
              <a:t> </a:t>
            </a:r>
          </a:p>
          <a:p>
            <a:endParaRPr lang="en-GB" sz="3600" dirty="0">
              <a:solidFill>
                <a:schemeClr val="bg1"/>
              </a:solidFill>
              <a:latin typeface="Arial" pitchFamily="34" charset="0"/>
              <a:cs typeface="Arial" pitchFamily="34" charset="0"/>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14"/>
          <p:cNvSpPr txBox="1">
            <a:spLocks noChangeArrowheads="1"/>
          </p:cNvSpPr>
          <p:nvPr/>
        </p:nvSpPr>
        <p:spPr bwMode="auto">
          <a:xfrm>
            <a:off x="258489" y="308162"/>
            <a:ext cx="5754688" cy="815608"/>
          </a:xfrm>
          <a:prstGeom prst="rect">
            <a:avLst/>
          </a:prstGeom>
          <a:noFill/>
          <a:ln w="9525">
            <a:noFill/>
            <a:miter lim="800000"/>
            <a:headEnd/>
            <a:tailEnd/>
          </a:ln>
        </p:spPr>
        <p:txBody>
          <a:bodyPr lIns="0" tIns="0" rIns="0" bIns="0">
            <a:spAutoFit/>
          </a:bodyPr>
          <a:lstStyle/>
          <a:p>
            <a:pPr>
              <a:spcAft>
                <a:spcPts val="600"/>
              </a:spcAft>
            </a:pPr>
            <a:r>
              <a:rPr lang="en-US" sz="2800" dirty="0">
                <a:solidFill>
                  <a:srgbClr val="1983AE"/>
                </a:solidFill>
                <a:latin typeface="Arial" pitchFamily="34" charset="0"/>
                <a:cs typeface="Arial" pitchFamily="34" charset="0"/>
              </a:rPr>
              <a:t>STUDENT FINANCE ENGLAND</a:t>
            </a:r>
            <a:endParaRPr lang="en-US" sz="2800" dirty="0">
              <a:solidFill>
                <a:srgbClr val="0070C0"/>
              </a:solidFill>
              <a:latin typeface="Arial" pitchFamily="34" charset="0"/>
              <a:cs typeface="Arial" pitchFamily="34" charset="0"/>
            </a:endParaRPr>
          </a:p>
          <a:p>
            <a:pPr>
              <a:spcAft>
                <a:spcPts val="600"/>
              </a:spcAft>
            </a:pPr>
            <a:r>
              <a:rPr lang="en-US" sz="2000" dirty="0">
                <a:latin typeface="Arial" pitchFamily="34" charset="0"/>
                <a:cs typeface="Arial" pitchFamily="34" charset="0"/>
              </a:rPr>
              <a:t>AN INTRODUCTION</a:t>
            </a:r>
          </a:p>
        </p:txBody>
      </p:sp>
      <p:sp>
        <p:nvSpPr>
          <p:cNvPr id="5" name="Rectangle 1"/>
          <p:cNvSpPr>
            <a:spLocks noChangeArrowheads="1"/>
          </p:cNvSpPr>
          <p:nvPr/>
        </p:nvSpPr>
        <p:spPr bwMode="auto">
          <a:xfrm>
            <a:off x="217037" y="1759591"/>
            <a:ext cx="9144000" cy="3929281"/>
          </a:xfrm>
          <a:prstGeom prst="rect">
            <a:avLst/>
          </a:prstGeom>
          <a:noFill/>
          <a:ln w="9525">
            <a:noFill/>
            <a:miter lim="800000"/>
            <a:headEnd/>
            <a:tailEnd/>
          </a:ln>
        </p:spPr>
        <p:txBody>
          <a:bodyPr anchor="ctr">
            <a:spAutoFit/>
          </a:bodyPr>
          <a:lstStyle/>
          <a:p>
            <a:pPr marL="360000" indent="-358775"/>
            <a:r>
              <a:rPr lang="en-US" dirty="0">
                <a:latin typeface="Arial" pitchFamily="34" charset="0"/>
                <a:ea typeface="Times New Roman" pitchFamily="18" charset="0"/>
                <a:cs typeface="Arial" pitchFamily="34" charset="0"/>
              </a:rPr>
              <a:t>Student Finance England provide financial support on behalf of the UK government </a:t>
            </a:r>
          </a:p>
          <a:p>
            <a:pPr marL="360000" indent="-358775"/>
            <a:r>
              <a:rPr lang="en-US" dirty="0">
                <a:latin typeface="Arial" pitchFamily="34" charset="0"/>
                <a:ea typeface="Times New Roman" pitchFamily="18" charset="0"/>
                <a:cs typeface="Arial" pitchFamily="34" charset="0"/>
              </a:rPr>
              <a:t>to eligible students from England entering higher education in the UK:  </a:t>
            </a:r>
          </a:p>
          <a:p>
            <a:pPr marL="431800" indent="-358775">
              <a:buFont typeface="Arial" pitchFamily="34" charset="0"/>
              <a:buChar char="•"/>
            </a:pPr>
            <a:endParaRPr lang="en-US" dirty="0">
              <a:latin typeface="Arial" pitchFamily="34" charset="0"/>
              <a:ea typeface="Times New Roman" pitchFamily="18" charset="0"/>
              <a:cs typeface="Arial" pitchFamily="34" charset="0"/>
            </a:endParaRPr>
          </a:p>
          <a:p>
            <a:pPr marL="431800" indent="-358775">
              <a:buFont typeface="Arial" pitchFamily="34" charset="0"/>
              <a:buChar char="•"/>
            </a:pPr>
            <a:r>
              <a:rPr lang="en-GB" dirty="0">
                <a:latin typeface="Arial" pitchFamily="34" charset="0"/>
                <a:ea typeface="Times New Roman" pitchFamily="18" charset="0"/>
                <a:cs typeface="Arial" pitchFamily="34" charset="0"/>
              </a:rPr>
              <a:t>Two main costs you will have while studying are tuition fees and living costs</a:t>
            </a:r>
          </a:p>
          <a:p>
            <a:pPr marL="431800" indent="-358775">
              <a:buFont typeface="Arial" pitchFamily="34" charset="0"/>
              <a:buChar char="•"/>
            </a:pPr>
            <a:endParaRPr lang="en-GB" dirty="0">
              <a:latin typeface="Arial" pitchFamily="34" charset="0"/>
              <a:ea typeface="Times New Roman" pitchFamily="18" charset="0"/>
              <a:cs typeface="Arial" pitchFamily="34" charset="0"/>
            </a:endParaRPr>
          </a:p>
          <a:p>
            <a:pPr marL="360000" indent="-358775"/>
            <a:r>
              <a:rPr lang="en-GB" b="1" dirty="0">
                <a:latin typeface="Arial" pitchFamily="34" charset="0"/>
                <a:ea typeface="Times New Roman" pitchFamily="18" charset="0"/>
                <a:cs typeface="Arial" pitchFamily="34" charset="0"/>
              </a:rPr>
              <a:t>SFE make finance available to help students with both</a:t>
            </a:r>
          </a:p>
          <a:p>
            <a:pPr marL="431800" indent="-358775" eaLnBrk="0" hangingPunct="0">
              <a:buFont typeface="Arial" pitchFamily="34" charset="0"/>
              <a:buChar char="•"/>
            </a:pPr>
            <a:endParaRPr lang="en-US" dirty="0">
              <a:latin typeface="Arial" pitchFamily="34" charset="0"/>
              <a:ea typeface="Calibri" pitchFamily="34" charset="0"/>
              <a:cs typeface="Arial" pitchFamily="34" charset="0"/>
            </a:endParaRPr>
          </a:p>
          <a:p>
            <a:pPr marL="431800" indent="-358775" eaLnBrk="0" hangingPunct="0">
              <a:buFont typeface="Arial" pitchFamily="34" charset="0"/>
              <a:buChar char="•"/>
            </a:pPr>
            <a:r>
              <a:rPr lang="en-US" dirty="0">
                <a:latin typeface="Arial" pitchFamily="34" charset="0"/>
                <a:ea typeface="Calibri" pitchFamily="34" charset="0"/>
                <a:cs typeface="Arial" pitchFamily="34" charset="0"/>
              </a:rPr>
              <a:t>You may be able to get a range of financial help and support, depending on; </a:t>
            </a:r>
          </a:p>
          <a:p>
            <a:pPr marL="431800" indent="-358775" eaLnBrk="0" hangingPunct="0"/>
            <a:endParaRPr lang="en-US" dirty="0">
              <a:latin typeface="Arial" pitchFamily="34" charset="0"/>
              <a:ea typeface="Calibri" pitchFamily="34" charset="0"/>
              <a:cs typeface="Arial" pitchFamily="34" charset="0"/>
            </a:endParaRPr>
          </a:p>
          <a:p>
            <a:pPr marL="720000" indent="-358775" eaLnBrk="0" hangingPunct="0">
              <a:spcAft>
                <a:spcPts val="2000"/>
              </a:spcAft>
              <a:buFont typeface="Arial" pitchFamily="34" charset="0"/>
              <a:buChar char="•"/>
            </a:pPr>
            <a:r>
              <a:rPr lang="en-US" dirty="0">
                <a:latin typeface="Arial" pitchFamily="34" charset="0"/>
                <a:ea typeface="Calibri" pitchFamily="34" charset="0"/>
                <a:cs typeface="Arial" pitchFamily="34" charset="0"/>
              </a:rPr>
              <a:t>Your course and where you live and study</a:t>
            </a:r>
          </a:p>
          <a:p>
            <a:pPr marL="720000" indent="-358775" eaLnBrk="0" hangingPunct="0">
              <a:spcAft>
                <a:spcPts val="2000"/>
              </a:spcAft>
              <a:buFont typeface="Arial" pitchFamily="34" charset="0"/>
              <a:buChar char="•"/>
            </a:pPr>
            <a:r>
              <a:rPr lang="en-US" dirty="0">
                <a:latin typeface="Arial" pitchFamily="34" charset="0"/>
                <a:ea typeface="Calibri" pitchFamily="34" charset="0"/>
                <a:cs typeface="Arial" pitchFamily="34" charset="0"/>
              </a:rPr>
              <a:t>Your household income</a:t>
            </a:r>
          </a:p>
          <a:p>
            <a:pPr marL="720000" indent="-358775" eaLnBrk="0" hangingPunct="0">
              <a:spcAft>
                <a:spcPts val="1200"/>
              </a:spcAft>
              <a:buFont typeface="Arial" pitchFamily="34" charset="0"/>
              <a:buChar char="•"/>
            </a:pPr>
            <a:r>
              <a:rPr lang="en-US" dirty="0">
                <a:latin typeface="Arial" pitchFamily="34" charset="0"/>
                <a:ea typeface="Calibri" pitchFamily="34" charset="0"/>
                <a:cs typeface="Arial" pitchFamily="34" charset="0"/>
              </a:rPr>
              <a:t>Your personal circumstances</a:t>
            </a:r>
          </a:p>
        </p:txBody>
      </p:sp>
    </p:spTree>
    <p:custDataLst>
      <p:tags r:id="rId1"/>
    </p:custData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4"/>
          <p:cNvSpPr txBox="1">
            <a:spLocks noChangeArrowheads="1"/>
          </p:cNvSpPr>
          <p:nvPr/>
        </p:nvSpPr>
        <p:spPr bwMode="auto">
          <a:xfrm>
            <a:off x="258488" y="308162"/>
            <a:ext cx="6858591" cy="815608"/>
          </a:xfrm>
          <a:prstGeom prst="rect">
            <a:avLst/>
          </a:prstGeom>
          <a:noFill/>
          <a:ln w="9525">
            <a:noFill/>
            <a:miter lim="800000"/>
            <a:headEnd/>
            <a:tailEnd/>
          </a:ln>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800" dirty="0">
                <a:solidFill>
                  <a:srgbClr val="5B1F69"/>
                </a:solidFill>
                <a:latin typeface="Arial" pitchFamily="34" charset="0"/>
                <a:cs typeface="Arial" pitchFamily="34" charset="0"/>
              </a:rPr>
              <a:t>BUDGETING AND KEY MESSAGES</a:t>
            </a:r>
            <a:endParaRPr kumimoji="0" lang="en-US" sz="2800" b="0" i="0" u="none" strike="noStrike" kern="1200" cap="none" spc="0" normalizeH="0" baseline="0" noProof="0" dirty="0">
              <a:ln>
                <a:noFill/>
              </a:ln>
              <a:solidFill>
                <a:srgbClr val="5B1F69"/>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CONSIDER THE COSTS</a:t>
            </a:r>
          </a:p>
        </p:txBody>
      </p:sp>
      <p:sp>
        <p:nvSpPr>
          <p:cNvPr id="43010" name="Rectangle 4"/>
          <p:cNvSpPr>
            <a:spLocks noChangeArrowheads="1"/>
          </p:cNvSpPr>
          <p:nvPr/>
        </p:nvSpPr>
        <p:spPr bwMode="auto">
          <a:xfrm>
            <a:off x="216905" y="1728550"/>
            <a:ext cx="8980488" cy="4247317"/>
          </a:xfrm>
          <a:prstGeom prst="rect">
            <a:avLst/>
          </a:prstGeom>
          <a:noFill/>
          <a:ln w="9525">
            <a:noFill/>
            <a:miter lim="800000"/>
            <a:headEnd/>
            <a:tailEnd/>
          </a:ln>
        </p:spPr>
        <p:txBody>
          <a:bodyPr>
            <a:spAutoFit/>
          </a:bodyPr>
          <a:lstStyle/>
          <a:p>
            <a:pPr marL="431800" marR="0" lvl="0" indent="-3587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It’s important to think about the costs you are likely to face while at uni and how to </a:t>
            </a:r>
          </a:p>
          <a:p>
            <a:pPr marL="431800" marR="0" lvl="0" indent="-3587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manage your money:</a:t>
            </a:r>
          </a:p>
          <a:p>
            <a:pPr marL="431800" marR="0" lvl="0" indent="-358775" algn="l" defTabSz="914400" rtl="0" eaLnBrk="0"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431800" marR="0" lvl="0" indent="-358775" algn="l" defTabSz="9144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Remember, you’ll get a maintenance support payment each term and you’ll need </a:t>
            </a:r>
          </a:p>
          <a:p>
            <a:pPr marL="431800" marR="0" lvl="0" indent="-358775" algn="l" defTabSz="9144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to pay for things like...</a:t>
            </a:r>
          </a:p>
          <a:p>
            <a:pPr marL="431800" marR="0" lvl="0" indent="-358775"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431800" marR="0" lvl="0" indent="-3587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books and other essential study</a:t>
            </a:r>
            <a:r>
              <a:rPr lang="en-GB" dirty="0">
                <a:solidFill>
                  <a:prstClr val="black"/>
                </a:solidFill>
                <a:latin typeface="Arial" pitchFamily="34" charset="0"/>
                <a:cs typeface="Arial" pitchFamily="34" charset="0"/>
              </a:rPr>
              <a:t> or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course materials</a:t>
            </a:r>
          </a:p>
          <a:p>
            <a:pPr marL="431800" marR="0" lvl="0" indent="-358775"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431800" marR="0" lvl="0" indent="-3587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accommodation, phone,</a:t>
            </a:r>
            <a:r>
              <a:rPr kumimoji="0" lang="en-GB" sz="1800" b="0" i="0" u="none" strike="noStrike" kern="1200" cap="none" spc="0" normalizeH="0" noProof="0" dirty="0">
                <a:ln>
                  <a:noFill/>
                </a:ln>
                <a:solidFill>
                  <a:prstClr val="black"/>
                </a:solidFill>
                <a:effectLst/>
                <a:uLnTx/>
                <a:uFillTx/>
                <a:latin typeface="Arial" pitchFamily="34" charset="0"/>
                <a:ea typeface="+mn-ea"/>
                <a:cs typeface="Arial" pitchFamily="34" charset="0"/>
              </a:rPr>
              <a:t>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internet, sports, social activities, food and drink</a:t>
            </a:r>
          </a:p>
          <a:p>
            <a:pPr marL="412750" marR="0" lvl="0" indent="-341313"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412750" marR="0" lvl="0" indent="-3413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There might also be costs you may not have thought of yet, such as insurance or </a:t>
            </a:r>
          </a:p>
          <a:p>
            <a:pPr marL="412750" marR="0" lvl="0" indent="-3413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 TV Licence</a:t>
            </a:r>
            <a:r>
              <a:rPr lang="en-GB" dirty="0">
                <a:solidFill>
                  <a:prstClr val="black"/>
                </a:solidFill>
                <a:latin typeface="Arial" pitchFamily="34" charset="0"/>
                <a:cs typeface="Arial" pitchFamily="34" charset="0"/>
              </a:rPr>
              <a:t>,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 planning a budget</a:t>
            </a:r>
            <a:r>
              <a:rPr lang="en-GB" dirty="0">
                <a:solidFill>
                  <a:prstClr val="black"/>
                </a:solidFill>
                <a:latin typeface="Arial" pitchFamily="34" charset="0"/>
                <a:cs typeface="Arial" pitchFamily="34" charset="0"/>
              </a:rPr>
              <a:t> can help:</a:t>
            </a: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412750" marR="0" lvl="0" indent="-341313"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Arial" pitchFamily="34" charset="0"/>
              <a:cs typeface="Arial" pitchFamily="34" charset="0"/>
            </a:endParaRPr>
          </a:p>
          <a:p>
            <a:pPr marL="412750" lvl="0" indent="-341313">
              <a:buFont typeface="Arial" panose="020B0604020202020204" pitchFamily="34" charset="0"/>
              <a:buChar char="•"/>
              <a:defRPr/>
            </a:pPr>
            <a:r>
              <a:rPr lang="en-GB" dirty="0">
                <a:solidFill>
                  <a:prstClr val="black"/>
                </a:solidFill>
                <a:latin typeface="Arial" pitchFamily="34" charset="0"/>
                <a:cs typeface="Arial" pitchFamily="34" charset="0"/>
                <a:hlinkClick r:id="rId3"/>
              </a:rPr>
              <a:t>www.savethestudent.org/money/student-budgeting/student-budget-calculators</a:t>
            </a: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431800" marR="0" lvl="0" indent="-358775"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5" name="Group 17">
            <a:extLst>
              <a:ext uri="{FF2B5EF4-FFF2-40B4-BE49-F238E27FC236}">
                <a16:creationId xmlns:a16="http://schemas.microsoft.com/office/drawing/2014/main" id="{F84216E4-B388-47D9-BB64-56042F903D2C}"/>
              </a:ext>
            </a:extLst>
          </p:cNvPr>
          <p:cNvGrpSpPr/>
          <p:nvPr/>
        </p:nvGrpSpPr>
        <p:grpSpPr>
          <a:xfrm>
            <a:off x="204711" y="5738588"/>
            <a:ext cx="9160005" cy="923330"/>
            <a:chOff x="-1583146" y="3432097"/>
            <a:chExt cx="9160005" cy="923330"/>
          </a:xfrm>
        </p:grpSpPr>
        <p:sp>
          <p:nvSpPr>
            <p:cNvPr id="6" name="Rounded Rectangle 5">
              <a:extLst>
                <a:ext uri="{FF2B5EF4-FFF2-40B4-BE49-F238E27FC236}">
                  <a16:creationId xmlns:a16="http://schemas.microsoft.com/office/drawing/2014/main" id="{B1552006-B040-41C1-8187-8D3F1DE04456}"/>
                </a:ext>
              </a:extLst>
            </p:cNvPr>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15">
              <a:extLst>
                <a:ext uri="{FF2B5EF4-FFF2-40B4-BE49-F238E27FC236}">
                  <a16:creationId xmlns:a16="http://schemas.microsoft.com/office/drawing/2014/main" id="{69108329-BACA-49F0-8BB6-639BE61C6F7A}"/>
                </a:ext>
              </a:extLst>
            </p:cNvPr>
            <p:cNvSpPr>
              <a:spLocks noChangeArrowheads="1"/>
            </p:cNvSpPr>
            <p:nvPr/>
          </p:nvSpPr>
          <p:spPr bwMode="auto">
            <a:xfrm>
              <a:off x="-772636" y="3567759"/>
              <a:ext cx="8349495" cy="646331"/>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Could you balance study and work?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Many students will work</a:t>
              </a:r>
              <a:r>
                <a:rPr lang="en-GB" dirty="0">
                  <a:solidFill>
                    <a:prstClr val="black"/>
                  </a:solidFill>
                  <a:latin typeface="Arial" pitchFamily="34" charset="0"/>
                  <a:cs typeface="Arial" pitchFamily="34" charset="0"/>
                </a:rPr>
                <a:t>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part-time alongside their study or during the holidays to supplement their income</a:t>
              </a:r>
            </a:p>
          </p:txBody>
        </p:sp>
        <p:sp>
          <p:nvSpPr>
            <p:cNvPr id="8" name="Oval 7">
              <a:extLst>
                <a:ext uri="{FF2B5EF4-FFF2-40B4-BE49-F238E27FC236}">
                  <a16:creationId xmlns:a16="http://schemas.microsoft.com/office/drawing/2014/main" id="{B462F368-51EE-49F7-9B17-4E5D6F554063}"/>
                </a:ext>
              </a:extLst>
            </p:cNvPr>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DAA437B6-1AB2-47EC-8936-692F180AF151}"/>
                </a:ext>
              </a:extLst>
            </p:cNvPr>
            <p:cNvSpPr txBox="1"/>
            <p:nvPr/>
          </p:nvSpPr>
          <p:spPr>
            <a:xfrm>
              <a:off x="-1351128" y="3432097"/>
              <a:ext cx="42390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Calibri"/>
                  <a:ea typeface="+mn-ea"/>
                  <a:cs typeface="+mn-cs"/>
                </a:rPr>
                <a:t>i</a:t>
              </a:r>
            </a:p>
          </p:txBody>
        </p:sp>
      </p:grpSp>
    </p:spTree>
    <p:custDataLst>
      <p:tags r:id="rId1"/>
    </p:custDataLst>
    <p:extLst>
      <p:ext uri="{BB962C8B-B14F-4D97-AF65-F5344CB8AC3E}">
        <p14:creationId xmlns:p14="http://schemas.microsoft.com/office/powerpoint/2010/main" val="2577493429"/>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4">
            <a:extLst>
              <a:ext uri="{FF2B5EF4-FFF2-40B4-BE49-F238E27FC236}">
                <a16:creationId xmlns:a16="http://schemas.microsoft.com/office/drawing/2014/main" id="{8A267168-F1FD-4638-A377-ABF014313DA3}"/>
              </a:ext>
            </a:extLst>
          </p:cNvPr>
          <p:cNvSpPr txBox="1">
            <a:spLocks noGrp="1" noChangeArrowheads="1"/>
          </p:cNvSpPr>
          <p:nvPr>
            <p:ph type="title" idx="4294967295"/>
          </p:nvPr>
        </p:nvSpPr>
        <p:spPr bwMode="auto">
          <a:xfrm>
            <a:off x="258488" y="308162"/>
            <a:ext cx="6858591" cy="815608"/>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5B1F69"/>
                </a:solidFill>
                <a:effectLst/>
                <a:uLnTx/>
                <a:uFillTx/>
                <a:latin typeface="Arial" pitchFamily="34" charset="0"/>
                <a:ea typeface="+mn-ea"/>
                <a:cs typeface="Arial" pitchFamily="34" charset="0"/>
              </a:rPr>
              <a:t>BUDGETING AND KEY MESSAGES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CONSIDER THE COSTS</a:t>
            </a:r>
          </a:p>
        </p:txBody>
      </p:sp>
      <p:sp>
        <p:nvSpPr>
          <p:cNvPr id="5" name="Rectangle 4"/>
          <p:cNvSpPr>
            <a:spLocks noChangeArrowheads="1"/>
          </p:cNvSpPr>
          <p:nvPr/>
        </p:nvSpPr>
        <p:spPr bwMode="auto">
          <a:xfrm>
            <a:off x="225425" y="1753718"/>
            <a:ext cx="8980488" cy="369332"/>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Students across the UK spend an average of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£810 each month,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but on what?</a:t>
            </a:r>
          </a:p>
        </p:txBody>
      </p:sp>
      <p:pic>
        <p:nvPicPr>
          <p:cNvPr id="2" name="Picture 1">
            <a:extLst>
              <a:ext uri="{FF2B5EF4-FFF2-40B4-BE49-F238E27FC236}">
                <a16:creationId xmlns:a16="http://schemas.microsoft.com/office/drawing/2014/main" id="{F15D3030-9C90-4A8F-B057-956B4A16188A}"/>
              </a:ext>
              <a:ext uri="{C183D7F6-B498-43B3-948B-1728B52AA6E4}">
                <adec:decorative xmlns:adec="http://schemas.microsoft.com/office/drawing/2017/decorative" val="1"/>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1385624" y="2091884"/>
            <a:ext cx="6962728" cy="4316305"/>
          </a:xfrm>
          <a:prstGeom prst="rect">
            <a:avLst/>
          </a:prstGeom>
        </p:spPr>
      </p:pic>
      <p:sp>
        <p:nvSpPr>
          <p:cNvPr id="10" name="TextBox 4"/>
          <p:cNvSpPr txBox="1">
            <a:spLocks noChangeArrowheads="1"/>
          </p:cNvSpPr>
          <p:nvPr/>
        </p:nvSpPr>
        <p:spPr bwMode="auto">
          <a:xfrm>
            <a:off x="3625618" y="6381585"/>
            <a:ext cx="5497134"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Figures from </a:t>
            </a: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6"/>
              </a:rPr>
              <a:t>Savethestudent.org</a:t>
            </a: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Student Money Survey</a:t>
            </a:r>
          </a:p>
        </p:txBody>
      </p:sp>
    </p:spTree>
    <p:custDataLst>
      <p:tags r:id="rId1"/>
    </p:custDataLst>
    <p:extLst>
      <p:ext uri="{BB962C8B-B14F-4D97-AF65-F5344CB8AC3E}">
        <p14:creationId xmlns:p14="http://schemas.microsoft.com/office/powerpoint/2010/main" val="38698251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2)">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4">
            <a:extLst>
              <a:ext uri="{FF2B5EF4-FFF2-40B4-BE49-F238E27FC236}">
                <a16:creationId xmlns:a16="http://schemas.microsoft.com/office/drawing/2014/main" id="{76516057-619F-4783-8E12-49F242AFF2D7}"/>
              </a:ext>
            </a:extLst>
          </p:cNvPr>
          <p:cNvSpPr txBox="1">
            <a:spLocks noGrp="1" noChangeArrowheads="1"/>
          </p:cNvSpPr>
          <p:nvPr>
            <p:ph type="title" idx="4294967295"/>
          </p:nvPr>
        </p:nvSpPr>
        <p:spPr bwMode="auto">
          <a:xfrm>
            <a:off x="258488" y="308162"/>
            <a:ext cx="6858591" cy="815608"/>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5B1F69"/>
                </a:solidFill>
                <a:effectLst/>
                <a:uLnTx/>
                <a:uFillTx/>
                <a:latin typeface="Arial" pitchFamily="34" charset="0"/>
                <a:ea typeface="+mn-ea"/>
                <a:cs typeface="Arial" pitchFamily="34" charset="0"/>
              </a:rPr>
              <a:t>BUDGETING AND KEY MESSAGES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CONSIDER THE COSTS</a:t>
            </a:r>
          </a:p>
        </p:txBody>
      </p:sp>
      <p:sp>
        <p:nvSpPr>
          <p:cNvPr id="5" name="Rectangle 4"/>
          <p:cNvSpPr>
            <a:spLocks noChangeArrowheads="1"/>
          </p:cNvSpPr>
          <p:nvPr/>
        </p:nvSpPr>
        <p:spPr bwMode="auto">
          <a:xfrm>
            <a:off x="209927" y="1521350"/>
            <a:ext cx="8980488" cy="646331"/>
          </a:xfrm>
          <a:prstGeom prst="rect">
            <a:avLst/>
          </a:prstGeom>
          <a:noFill/>
          <a:ln w="9525">
            <a:noFill/>
            <a:miter lim="800000"/>
            <a:headEnd/>
            <a:tailEnd/>
          </a:ln>
        </p:spPr>
        <p:txBody>
          <a:bodyPr>
            <a:spAutoFit/>
          </a:bodyPr>
          <a:lstStyle/>
          <a:p>
            <a:pPr marL="360000" marR="0" lvl="0" indent="-3587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average student rent is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£146 a week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but how does this compare in different</a:t>
            </a:r>
          </a:p>
          <a:p>
            <a:pPr marL="360000" marR="0" lvl="0" indent="-3587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areas of the UK and what services might be included in that price?</a:t>
            </a:r>
          </a:p>
        </p:txBody>
      </p:sp>
      <p:grpSp>
        <p:nvGrpSpPr>
          <p:cNvPr id="7" name="Group 6">
            <a:extLst>
              <a:ext uri="{FF2B5EF4-FFF2-40B4-BE49-F238E27FC236}">
                <a16:creationId xmlns:a16="http://schemas.microsoft.com/office/drawing/2014/main" id="{045ADB7E-2455-47BF-A959-53827A5D4CFA}"/>
              </a:ext>
              <a:ext uri="{C183D7F6-B498-43B3-948B-1728B52AA6E4}">
                <adec:decorative xmlns:adec="http://schemas.microsoft.com/office/drawing/2017/decorative" val="1"/>
              </a:ext>
            </a:extLst>
          </p:cNvPr>
          <p:cNvGrpSpPr/>
          <p:nvPr/>
        </p:nvGrpSpPr>
        <p:grpSpPr>
          <a:xfrm>
            <a:off x="5522827" y="2191943"/>
            <a:ext cx="3049375" cy="4031699"/>
            <a:chOff x="9908582" y="640157"/>
            <a:chExt cx="3049375" cy="4031699"/>
          </a:xfrm>
        </p:grpSpPr>
        <p:pic>
          <p:nvPicPr>
            <p:cNvPr id="4" name="Picture 3">
              <a:extLst>
                <a:ext uri="{FF2B5EF4-FFF2-40B4-BE49-F238E27FC236}">
                  <a16:creationId xmlns:a16="http://schemas.microsoft.com/office/drawing/2014/main" id="{3FBC45F7-092B-4B82-9C6A-0A6F45CAB43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908582" y="640157"/>
              <a:ext cx="2565626" cy="4031699"/>
            </a:xfrm>
            <a:prstGeom prst="rect">
              <a:avLst/>
            </a:prstGeom>
          </p:spPr>
        </p:pic>
        <p:grpSp>
          <p:nvGrpSpPr>
            <p:cNvPr id="20" name="Group 19">
              <a:extLst>
                <a:ext uri="{FF2B5EF4-FFF2-40B4-BE49-F238E27FC236}">
                  <a16:creationId xmlns:a16="http://schemas.microsoft.com/office/drawing/2014/main" id="{0E7A5D73-BD8D-492B-A397-C3525CF62E62}"/>
                </a:ext>
              </a:extLst>
            </p:cNvPr>
            <p:cNvGrpSpPr/>
            <p:nvPr/>
          </p:nvGrpSpPr>
          <p:grpSpPr>
            <a:xfrm>
              <a:off x="11884278" y="3855866"/>
              <a:ext cx="1073679" cy="338554"/>
              <a:chOff x="7581846" y="5487634"/>
              <a:chExt cx="1108789" cy="349625"/>
            </a:xfrm>
          </p:grpSpPr>
          <p:sp>
            <p:nvSpPr>
              <p:cNvPr id="6" name="TextBox 5">
                <a:extLst>
                  <a:ext uri="{FF2B5EF4-FFF2-40B4-BE49-F238E27FC236}">
                    <a16:creationId xmlns:a16="http://schemas.microsoft.com/office/drawing/2014/main" id="{96885736-9E1C-4F0B-ABD4-F515736A546E}"/>
                  </a:ext>
                </a:extLst>
              </p:cNvPr>
              <p:cNvSpPr txBox="1"/>
              <p:nvPr/>
            </p:nvSpPr>
            <p:spPr>
              <a:xfrm>
                <a:off x="8069520" y="5487634"/>
                <a:ext cx="621115" cy="34962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£152</a:t>
                </a:r>
              </a:p>
            </p:txBody>
          </p:sp>
          <p:cxnSp>
            <p:nvCxnSpPr>
              <p:cNvPr id="9" name="Straight Arrow Connector 8">
                <a:extLst>
                  <a:ext uri="{FF2B5EF4-FFF2-40B4-BE49-F238E27FC236}">
                    <a16:creationId xmlns:a16="http://schemas.microsoft.com/office/drawing/2014/main" id="{C26663C7-BAED-4EC6-8181-5051F004E767}"/>
                  </a:ext>
                </a:extLst>
              </p:cNvPr>
              <p:cNvCxnSpPr>
                <a:cxnSpLocks/>
                <a:stCxn id="6" idx="2"/>
              </p:cNvCxnSpPr>
              <p:nvPr/>
            </p:nvCxnSpPr>
            <p:spPr>
              <a:xfrm flipH="1" flipV="1">
                <a:off x="7581846" y="5836005"/>
                <a:ext cx="798232" cy="1254"/>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12" name="Picture 11">
            <a:extLst>
              <a:ext uri="{FF2B5EF4-FFF2-40B4-BE49-F238E27FC236}">
                <a16:creationId xmlns:a16="http://schemas.microsoft.com/office/drawing/2014/main" id="{FA591C1E-3645-4F9E-BC33-2CFB7B301F02}"/>
              </a:ext>
              <a:ext uri="{C183D7F6-B498-43B3-948B-1728B52AA6E4}">
                <adec:decorative xmlns:adec="http://schemas.microsoft.com/office/drawing/2017/decorative" val="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21797" y="2519000"/>
            <a:ext cx="4263782" cy="3385185"/>
          </a:xfrm>
          <a:prstGeom prst="rect">
            <a:avLst/>
          </a:prstGeom>
        </p:spPr>
      </p:pic>
      <p:sp>
        <p:nvSpPr>
          <p:cNvPr id="10" name="TextBox 4"/>
          <p:cNvSpPr txBox="1">
            <a:spLocks noChangeArrowheads="1"/>
          </p:cNvSpPr>
          <p:nvPr/>
        </p:nvSpPr>
        <p:spPr bwMode="auto">
          <a:xfrm>
            <a:off x="3559358" y="6381585"/>
            <a:ext cx="5497134"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Figures from </a:t>
            </a: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6"/>
              </a:rPr>
              <a:t>Savethestudent.org </a:t>
            </a: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Accommodation Survey</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
          <p:cNvGrpSpPr/>
          <p:nvPr/>
        </p:nvGrpSpPr>
        <p:grpSpPr>
          <a:xfrm>
            <a:off x="280643" y="1654682"/>
            <a:ext cx="8211593" cy="1487606"/>
            <a:chOff x="280643" y="1610438"/>
            <a:chExt cx="8211593" cy="1487606"/>
          </a:xfrm>
        </p:grpSpPr>
        <p:grpSp>
          <p:nvGrpSpPr>
            <p:cNvPr id="3" name="Group 30"/>
            <p:cNvGrpSpPr/>
            <p:nvPr/>
          </p:nvGrpSpPr>
          <p:grpSpPr>
            <a:xfrm>
              <a:off x="1421570" y="1832728"/>
              <a:ext cx="7070666" cy="932733"/>
              <a:chOff x="1421570" y="1927324"/>
              <a:chExt cx="7070666" cy="932733"/>
            </a:xfrm>
          </p:grpSpPr>
          <p:sp>
            <p:nvSpPr>
              <p:cNvPr id="28" name="Rounded Rectangle 27"/>
              <p:cNvSpPr/>
              <p:nvPr/>
            </p:nvSpPr>
            <p:spPr>
              <a:xfrm>
                <a:off x="1421570" y="1927324"/>
                <a:ext cx="7070666" cy="932733"/>
              </a:xfrm>
              <a:prstGeom prst="roundRect">
                <a:avLst/>
              </a:prstGeom>
              <a:solidFill>
                <a:schemeClr val="accent1">
                  <a:lumMod val="50000"/>
                </a:schemeClr>
              </a:solidFill>
              <a:ln w="381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4" name="Group 74"/>
              <p:cNvGrpSpPr/>
              <p:nvPr/>
            </p:nvGrpSpPr>
            <p:grpSpPr>
              <a:xfrm>
                <a:off x="2356344" y="1940230"/>
                <a:ext cx="5964978" cy="871778"/>
                <a:chOff x="2356344" y="1881942"/>
                <a:chExt cx="5964978" cy="871778"/>
              </a:xfrm>
            </p:grpSpPr>
            <p:sp>
              <p:nvSpPr>
                <p:cNvPr id="29" name="TextBox 28"/>
                <p:cNvSpPr txBox="1"/>
                <p:nvPr/>
              </p:nvSpPr>
              <p:spPr>
                <a:xfrm>
                  <a:off x="2356344" y="1881942"/>
                  <a:ext cx="5964978" cy="400110"/>
                </a:xfrm>
                <a:prstGeom prst="rect">
                  <a:avLst/>
                </a:prstGeom>
                <a:noFill/>
              </p:spPr>
              <p:txBody>
                <a:bodyPr wrap="square" rtlCol="0">
                  <a:spAutoFit/>
                </a:bodyPr>
                <a:lstStyle/>
                <a:p>
                  <a:pPr marL="360000" indent="-252000">
                    <a:buFont typeface="Arial" pitchFamily="34" charset="0"/>
                    <a:buChar char="•"/>
                  </a:pPr>
                  <a:r>
                    <a:rPr lang="en-GB" sz="2000" dirty="0">
                      <a:solidFill>
                        <a:schemeClr val="bg1"/>
                      </a:solidFill>
                      <a:latin typeface="Arial" pitchFamily="34" charset="0"/>
                      <a:cs typeface="Arial" pitchFamily="34" charset="0"/>
                    </a:rPr>
                    <a:t>Research </a:t>
                  </a:r>
                  <a:r>
                    <a:rPr lang="en-GB" sz="2000" b="1" dirty="0">
                      <a:solidFill>
                        <a:schemeClr val="bg1"/>
                      </a:solidFill>
                      <a:latin typeface="Arial" pitchFamily="34" charset="0"/>
                      <a:cs typeface="Arial" pitchFamily="34" charset="0"/>
                    </a:rPr>
                    <a:t>ALL </a:t>
                  </a:r>
                  <a:r>
                    <a:rPr lang="en-GB" sz="2000" dirty="0">
                      <a:solidFill>
                        <a:schemeClr val="bg1"/>
                      </a:solidFill>
                      <a:latin typeface="Arial" pitchFamily="34" charset="0"/>
                      <a:cs typeface="Arial" pitchFamily="34" charset="0"/>
                    </a:rPr>
                    <a:t>the</a:t>
                  </a:r>
                  <a:r>
                    <a:rPr lang="en-GB" sz="2000" b="1" dirty="0">
                      <a:solidFill>
                        <a:schemeClr val="bg1"/>
                      </a:solidFill>
                      <a:latin typeface="Arial" pitchFamily="34" charset="0"/>
                      <a:cs typeface="Arial" pitchFamily="34" charset="0"/>
                    </a:rPr>
                    <a:t> SUPPORT </a:t>
                  </a:r>
                  <a:r>
                    <a:rPr lang="en-GB" sz="2000" dirty="0">
                      <a:solidFill>
                        <a:schemeClr val="bg1"/>
                      </a:solidFill>
                      <a:latin typeface="Arial" pitchFamily="34" charset="0"/>
                      <a:cs typeface="Arial" pitchFamily="34" charset="0"/>
                    </a:rPr>
                    <a:t>available to you</a:t>
                  </a:r>
                </a:p>
              </p:txBody>
            </p:sp>
            <p:sp>
              <p:nvSpPr>
                <p:cNvPr id="33" name="TextBox 32"/>
                <p:cNvSpPr txBox="1"/>
                <p:nvPr/>
              </p:nvSpPr>
              <p:spPr>
                <a:xfrm>
                  <a:off x="2359664" y="2353610"/>
                  <a:ext cx="5864675" cy="400110"/>
                </a:xfrm>
                <a:prstGeom prst="rect">
                  <a:avLst/>
                </a:prstGeom>
                <a:noFill/>
              </p:spPr>
              <p:txBody>
                <a:bodyPr wrap="square" rtlCol="0">
                  <a:spAutoFit/>
                </a:bodyPr>
                <a:lstStyle/>
                <a:p>
                  <a:pPr marL="360000" indent="-252000">
                    <a:buFont typeface="Arial" pitchFamily="34" charset="0"/>
                    <a:buChar char="•"/>
                  </a:pPr>
                  <a:r>
                    <a:rPr lang="en-GB" sz="2000" dirty="0">
                      <a:solidFill>
                        <a:schemeClr val="bg1"/>
                      </a:solidFill>
                      <a:latin typeface="Arial" pitchFamily="34" charset="0"/>
                      <a:cs typeface="Arial" pitchFamily="34" charset="0"/>
                    </a:rPr>
                    <a:t>Make </a:t>
                  </a:r>
                  <a:r>
                    <a:rPr lang="en-GB" sz="2000" b="1" dirty="0">
                      <a:solidFill>
                        <a:schemeClr val="bg1"/>
                      </a:solidFill>
                      <a:latin typeface="Arial" pitchFamily="34" charset="0"/>
                      <a:cs typeface="Arial" pitchFamily="34" charset="0"/>
                    </a:rPr>
                    <a:t>THE RIGHT </a:t>
                  </a:r>
                  <a:r>
                    <a:rPr lang="en-GB" sz="2000" dirty="0">
                      <a:solidFill>
                        <a:schemeClr val="bg1"/>
                      </a:solidFill>
                      <a:latin typeface="Arial" pitchFamily="34" charset="0"/>
                      <a:cs typeface="Arial" pitchFamily="34" charset="0"/>
                    </a:rPr>
                    <a:t>university or college choice</a:t>
                  </a:r>
                </a:p>
              </p:txBody>
            </p:sp>
          </p:grpSp>
        </p:grpSp>
        <p:grpSp>
          <p:nvGrpSpPr>
            <p:cNvPr id="5" name="Group 88"/>
            <p:cNvGrpSpPr/>
            <p:nvPr/>
          </p:nvGrpSpPr>
          <p:grpSpPr>
            <a:xfrm>
              <a:off x="280643" y="1610438"/>
              <a:ext cx="1545276" cy="1487606"/>
              <a:chOff x="-2326921" y="2567900"/>
              <a:chExt cx="1585248" cy="1526087"/>
            </a:xfrm>
          </p:grpSpPr>
          <p:sp>
            <p:nvSpPr>
              <p:cNvPr id="82" name="Oval 81"/>
              <p:cNvSpPr/>
              <p:nvPr/>
            </p:nvSpPr>
            <p:spPr>
              <a:xfrm>
                <a:off x="-2279608" y="2567900"/>
                <a:ext cx="1526086" cy="1526087"/>
              </a:xfrm>
              <a:prstGeom prst="ellipse">
                <a:avLst/>
              </a:prstGeom>
              <a:solidFill>
                <a:schemeClr val="accent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TextBox 42"/>
              <p:cNvSpPr txBox="1"/>
              <p:nvPr/>
            </p:nvSpPr>
            <p:spPr>
              <a:xfrm rot="20548539">
                <a:off x="-2326921" y="2930229"/>
                <a:ext cx="1585248" cy="663050"/>
              </a:xfrm>
              <a:prstGeom prst="rect">
                <a:avLst/>
              </a:prstGeom>
              <a:noFill/>
            </p:spPr>
            <p:txBody>
              <a:bodyPr wrap="square" rtlCol="0">
                <a:spAutoFit/>
              </a:bodyPr>
              <a:lstStyle/>
              <a:p>
                <a:pPr algn="ctr"/>
                <a:r>
                  <a:rPr lang="en-GB" sz="1600" dirty="0">
                    <a:solidFill>
                      <a:schemeClr val="bg1"/>
                    </a:solidFill>
                    <a:latin typeface="Arial" pitchFamily="34" charset="0"/>
                    <a:cs typeface="Arial" pitchFamily="34" charset="0"/>
                  </a:rPr>
                  <a:t>#</a:t>
                </a:r>
                <a:r>
                  <a:rPr lang="en-GB" dirty="0">
                    <a:solidFill>
                      <a:schemeClr val="bg1"/>
                    </a:solidFill>
                    <a:latin typeface="Arial" pitchFamily="34" charset="0"/>
                    <a:cs typeface="Arial" pitchFamily="34" charset="0"/>
                  </a:rPr>
                  <a:t>1</a:t>
                </a:r>
              </a:p>
              <a:p>
                <a:pPr algn="ctr"/>
                <a:r>
                  <a:rPr lang="en-GB" dirty="0">
                    <a:solidFill>
                      <a:schemeClr val="bg1"/>
                    </a:solidFill>
                    <a:latin typeface="Arial" pitchFamily="34" charset="0"/>
                    <a:cs typeface="Arial" pitchFamily="34" charset="0"/>
                  </a:rPr>
                  <a:t>RESEARCH</a:t>
                </a:r>
              </a:p>
            </p:txBody>
          </p:sp>
        </p:grpSp>
      </p:grpSp>
      <p:grpSp>
        <p:nvGrpSpPr>
          <p:cNvPr id="6" name="Group 103"/>
          <p:cNvGrpSpPr/>
          <p:nvPr/>
        </p:nvGrpSpPr>
        <p:grpSpPr>
          <a:xfrm>
            <a:off x="719646" y="3196877"/>
            <a:ext cx="7772587" cy="1269242"/>
            <a:chOff x="719646" y="3152633"/>
            <a:chExt cx="7772587" cy="1269242"/>
          </a:xfrm>
        </p:grpSpPr>
        <p:grpSp>
          <p:nvGrpSpPr>
            <p:cNvPr id="7" name="Group 31"/>
            <p:cNvGrpSpPr/>
            <p:nvPr/>
          </p:nvGrpSpPr>
          <p:grpSpPr>
            <a:xfrm>
              <a:off x="1592317" y="3304682"/>
              <a:ext cx="6899916" cy="932733"/>
              <a:chOff x="1592317" y="3380555"/>
              <a:chExt cx="6899916" cy="932733"/>
            </a:xfrm>
          </p:grpSpPr>
          <p:sp>
            <p:nvSpPr>
              <p:cNvPr id="30" name="Rounded Rectangle 29"/>
              <p:cNvSpPr/>
              <p:nvPr/>
            </p:nvSpPr>
            <p:spPr>
              <a:xfrm>
                <a:off x="1592317" y="3380555"/>
                <a:ext cx="6899916" cy="932733"/>
              </a:xfrm>
              <a:prstGeom prst="roundRect">
                <a:avLst/>
              </a:prstGeom>
              <a:solidFill>
                <a:srgbClr val="CC0066"/>
              </a:solidFill>
              <a:ln w="381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8" name="Group 75"/>
              <p:cNvGrpSpPr/>
              <p:nvPr/>
            </p:nvGrpSpPr>
            <p:grpSpPr>
              <a:xfrm>
                <a:off x="2337902" y="3413790"/>
                <a:ext cx="5719264" cy="864460"/>
                <a:chOff x="2337902" y="3411161"/>
                <a:chExt cx="5719264" cy="864460"/>
              </a:xfrm>
            </p:grpSpPr>
            <p:sp>
              <p:nvSpPr>
                <p:cNvPr id="34" name="TextBox 33"/>
                <p:cNvSpPr txBox="1"/>
                <p:nvPr/>
              </p:nvSpPr>
              <p:spPr>
                <a:xfrm>
                  <a:off x="2337902" y="3411161"/>
                  <a:ext cx="5186150" cy="400110"/>
                </a:xfrm>
                <a:prstGeom prst="rect">
                  <a:avLst/>
                </a:prstGeom>
                <a:noFill/>
              </p:spPr>
              <p:txBody>
                <a:bodyPr wrap="square" rtlCol="0">
                  <a:spAutoFit/>
                </a:bodyPr>
                <a:lstStyle/>
                <a:p>
                  <a:pPr marL="360000" indent="-252000">
                    <a:buFont typeface="Arial" pitchFamily="34" charset="0"/>
                    <a:buChar char="•"/>
                  </a:pPr>
                  <a:r>
                    <a:rPr lang="en-GB" sz="2000" dirty="0">
                      <a:solidFill>
                        <a:schemeClr val="bg1"/>
                      </a:solidFill>
                      <a:latin typeface="Arial" pitchFamily="34" charset="0"/>
                      <a:cs typeface="Arial" pitchFamily="34" charset="0"/>
                    </a:rPr>
                    <a:t>Apply </a:t>
                  </a:r>
                  <a:r>
                    <a:rPr lang="en-GB" sz="2000" b="1" dirty="0">
                      <a:solidFill>
                        <a:schemeClr val="bg1"/>
                      </a:solidFill>
                      <a:latin typeface="Arial" pitchFamily="34" charset="0"/>
                      <a:cs typeface="Arial" pitchFamily="34" charset="0"/>
                    </a:rPr>
                    <a:t>ONLINE &amp; ON TIME</a:t>
                  </a:r>
                </a:p>
              </p:txBody>
            </p:sp>
            <p:sp>
              <p:nvSpPr>
                <p:cNvPr id="35" name="TextBox 34"/>
                <p:cNvSpPr txBox="1"/>
                <p:nvPr/>
              </p:nvSpPr>
              <p:spPr>
                <a:xfrm>
                  <a:off x="2343304" y="3875511"/>
                  <a:ext cx="5713862" cy="400110"/>
                </a:xfrm>
                <a:prstGeom prst="rect">
                  <a:avLst/>
                </a:prstGeom>
                <a:noFill/>
              </p:spPr>
              <p:txBody>
                <a:bodyPr wrap="square" rtlCol="0">
                  <a:spAutoFit/>
                </a:bodyPr>
                <a:lstStyle/>
                <a:p>
                  <a:pPr marL="360000" indent="-252000">
                    <a:buFont typeface="Arial" pitchFamily="34" charset="0"/>
                    <a:buChar char="•"/>
                  </a:pPr>
                  <a:r>
                    <a:rPr lang="en-GB" sz="2000" dirty="0">
                      <a:solidFill>
                        <a:schemeClr val="bg1"/>
                      </a:solidFill>
                      <a:latin typeface="Arial" pitchFamily="34" charset="0"/>
                      <a:cs typeface="Arial" pitchFamily="34" charset="0"/>
                    </a:rPr>
                    <a:t>You </a:t>
                  </a:r>
                  <a:r>
                    <a:rPr lang="en-GB" sz="2000" b="1" dirty="0">
                      <a:solidFill>
                        <a:schemeClr val="bg1"/>
                      </a:solidFill>
                      <a:latin typeface="Arial" pitchFamily="34" charset="0"/>
                      <a:cs typeface="Arial" pitchFamily="34" charset="0"/>
                    </a:rPr>
                    <a:t>DON’T</a:t>
                  </a:r>
                  <a:r>
                    <a:rPr lang="en-GB" sz="2000" dirty="0">
                      <a:solidFill>
                        <a:schemeClr val="bg1"/>
                      </a:solidFill>
                      <a:latin typeface="Arial" pitchFamily="34" charset="0"/>
                      <a:cs typeface="Arial" pitchFamily="34" charset="0"/>
                    </a:rPr>
                    <a:t> need to </a:t>
                  </a:r>
                  <a:r>
                    <a:rPr lang="en-GB" sz="2000" b="1" dirty="0">
                      <a:solidFill>
                        <a:schemeClr val="bg1"/>
                      </a:solidFill>
                      <a:latin typeface="Arial" pitchFamily="34" charset="0"/>
                      <a:cs typeface="Arial" pitchFamily="34" charset="0"/>
                    </a:rPr>
                    <a:t>WAIT</a:t>
                  </a:r>
                  <a:r>
                    <a:rPr lang="en-GB" sz="2000" dirty="0">
                      <a:solidFill>
                        <a:schemeClr val="bg1"/>
                      </a:solidFill>
                      <a:latin typeface="Arial" pitchFamily="34" charset="0"/>
                      <a:cs typeface="Arial" pitchFamily="34" charset="0"/>
                    </a:rPr>
                    <a:t> for confirmed offers</a:t>
                  </a:r>
                </a:p>
              </p:txBody>
            </p:sp>
          </p:grpSp>
        </p:grpSp>
        <p:grpSp>
          <p:nvGrpSpPr>
            <p:cNvPr id="9" name="Group 95"/>
            <p:cNvGrpSpPr/>
            <p:nvPr/>
          </p:nvGrpSpPr>
          <p:grpSpPr>
            <a:xfrm>
              <a:off x="719646" y="3152633"/>
              <a:ext cx="1545276" cy="1269242"/>
              <a:chOff x="-2326921" y="2635569"/>
              <a:chExt cx="1585248" cy="1302075"/>
            </a:xfrm>
          </p:grpSpPr>
          <p:sp>
            <p:nvSpPr>
              <p:cNvPr id="97" name="Oval 96"/>
              <p:cNvSpPr/>
              <p:nvPr/>
            </p:nvSpPr>
            <p:spPr>
              <a:xfrm>
                <a:off x="-2211941" y="2635569"/>
                <a:ext cx="1302074" cy="1302075"/>
              </a:xfrm>
              <a:prstGeom prst="ellipse">
                <a:avLst/>
              </a:prstGeom>
              <a:solidFill>
                <a:srgbClr val="CC0066"/>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TextBox 97"/>
              <p:cNvSpPr txBox="1"/>
              <p:nvPr/>
            </p:nvSpPr>
            <p:spPr>
              <a:xfrm rot="20548539">
                <a:off x="-2326921" y="2930229"/>
                <a:ext cx="1585248" cy="663050"/>
              </a:xfrm>
              <a:prstGeom prst="rect">
                <a:avLst/>
              </a:prstGeom>
              <a:noFill/>
            </p:spPr>
            <p:txBody>
              <a:bodyPr wrap="square" rtlCol="0">
                <a:spAutoFit/>
              </a:bodyPr>
              <a:lstStyle/>
              <a:p>
                <a:pPr algn="ctr"/>
                <a:r>
                  <a:rPr lang="en-GB" sz="1600" dirty="0">
                    <a:solidFill>
                      <a:schemeClr val="bg1"/>
                    </a:solidFill>
                    <a:latin typeface="Arial" pitchFamily="34" charset="0"/>
                    <a:cs typeface="Arial" pitchFamily="34" charset="0"/>
                  </a:rPr>
                  <a:t>#</a:t>
                </a:r>
                <a:r>
                  <a:rPr lang="en-GB" dirty="0">
                    <a:solidFill>
                      <a:schemeClr val="bg1"/>
                    </a:solidFill>
                    <a:latin typeface="Arial" pitchFamily="34" charset="0"/>
                    <a:cs typeface="Arial" pitchFamily="34" charset="0"/>
                  </a:rPr>
                  <a:t>2</a:t>
                </a:r>
              </a:p>
              <a:p>
                <a:pPr algn="ctr"/>
                <a:r>
                  <a:rPr lang="en-GB" dirty="0">
                    <a:solidFill>
                      <a:schemeClr val="bg1"/>
                    </a:solidFill>
                    <a:latin typeface="Arial" pitchFamily="34" charset="0"/>
                    <a:cs typeface="Arial" pitchFamily="34" charset="0"/>
                  </a:rPr>
                  <a:t>APPLY</a:t>
                </a:r>
              </a:p>
            </p:txBody>
          </p:sp>
        </p:grpSp>
      </p:grpSp>
      <p:grpSp>
        <p:nvGrpSpPr>
          <p:cNvPr id="10" name="Group 104"/>
          <p:cNvGrpSpPr/>
          <p:nvPr/>
        </p:nvGrpSpPr>
        <p:grpSpPr>
          <a:xfrm>
            <a:off x="574843" y="4566206"/>
            <a:ext cx="7919368" cy="1251042"/>
            <a:chOff x="574843" y="4521962"/>
            <a:chExt cx="7919368" cy="1251042"/>
          </a:xfrm>
        </p:grpSpPr>
        <p:grpSp>
          <p:nvGrpSpPr>
            <p:cNvPr id="11" name="Group 39"/>
            <p:cNvGrpSpPr/>
            <p:nvPr/>
          </p:nvGrpSpPr>
          <p:grpSpPr>
            <a:xfrm>
              <a:off x="1423545" y="4665879"/>
              <a:ext cx="7070666" cy="932733"/>
              <a:chOff x="1423545" y="4791174"/>
              <a:chExt cx="7070666" cy="932733"/>
            </a:xfrm>
          </p:grpSpPr>
          <p:sp>
            <p:nvSpPr>
              <p:cNvPr id="84" name="Rounded Rectangle 83"/>
              <p:cNvSpPr/>
              <p:nvPr/>
            </p:nvSpPr>
            <p:spPr>
              <a:xfrm>
                <a:off x="1423545" y="4791174"/>
                <a:ext cx="7070666" cy="932733"/>
              </a:xfrm>
              <a:prstGeom prst="roundRect">
                <a:avLst/>
              </a:prstGeom>
              <a:solidFill>
                <a:srgbClr val="660066"/>
              </a:solidFill>
              <a:ln w="381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12" name="Group 76"/>
              <p:cNvGrpSpPr/>
              <p:nvPr/>
            </p:nvGrpSpPr>
            <p:grpSpPr>
              <a:xfrm>
                <a:off x="2353925" y="4819282"/>
                <a:ext cx="5986023" cy="872779"/>
                <a:chOff x="2353925" y="4944531"/>
                <a:chExt cx="5986023" cy="872779"/>
              </a:xfrm>
            </p:grpSpPr>
            <p:sp>
              <p:nvSpPr>
                <p:cNvPr id="36" name="TextBox 35"/>
                <p:cNvSpPr txBox="1"/>
                <p:nvPr/>
              </p:nvSpPr>
              <p:spPr>
                <a:xfrm>
                  <a:off x="2355206" y="4944531"/>
                  <a:ext cx="5869133" cy="400110"/>
                </a:xfrm>
                <a:prstGeom prst="rect">
                  <a:avLst/>
                </a:prstGeom>
                <a:noFill/>
              </p:spPr>
              <p:txBody>
                <a:bodyPr wrap="square" rtlCol="0">
                  <a:spAutoFit/>
                </a:bodyPr>
                <a:lstStyle/>
                <a:p>
                  <a:pPr marL="360000" indent="-252000">
                    <a:buFont typeface="Arial" pitchFamily="34" charset="0"/>
                    <a:buChar char="•"/>
                  </a:pPr>
                  <a:r>
                    <a:rPr lang="en-GB" sz="2000" dirty="0">
                      <a:solidFill>
                        <a:schemeClr val="bg1"/>
                      </a:solidFill>
                      <a:latin typeface="Arial" pitchFamily="34" charset="0"/>
                      <a:cs typeface="Arial" pitchFamily="34" charset="0"/>
                    </a:rPr>
                    <a:t>Not until you </a:t>
                  </a:r>
                  <a:r>
                    <a:rPr lang="en-GB" sz="2000" b="1" dirty="0">
                      <a:solidFill>
                        <a:schemeClr val="bg1"/>
                      </a:solidFill>
                      <a:latin typeface="Arial" pitchFamily="34" charset="0"/>
                      <a:cs typeface="Arial" pitchFamily="34" charset="0"/>
                    </a:rPr>
                    <a:t>EARN OVER </a:t>
                  </a:r>
                  <a:r>
                    <a:rPr lang="en-GB" sz="2000" dirty="0">
                      <a:solidFill>
                        <a:schemeClr val="bg1"/>
                      </a:solidFill>
                      <a:latin typeface="Arial" pitchFamily="34" charset="0"/>
                      <a:cs typeface="Arial" pitchFamily="34" charset="0"/>
                    </a:rPr>
                    <a:t>the set threshold </a:t>
                  </a:r>
                </a:p>
              </p:txBody>
            </p:sp>
            <p:sp>
              <p:nvSpPr>
                <p:cNvPr id="37" name="TextBox 36"/>
                <p:cNvSpPr txBox="1"/>
                <p:nvPr/>
              </p:nvSpPr>
              <p:spPr>
                <a:xfrm>
                  <a:off x="2353925" y="5417200"/>
                  <a:ext cx="5986023" cy="400110"/>
                </a:xfrm>
                <a:prstGeom prst="rect">
                  <a:avLst/>
                </a:prstGeom>
                <a:noFill/>
              </p:spPr>
              <p:txBody>
                <a:bodyPr wrap="square" rtlCol="0">
                  <a:spAutoFit/>
                </a:bodyPr>
                <a:lstStyle/>
                <a:p>
                  <a:pPr marL="360000" indent="-252000">
                    <a:buFont typeface="Arial" pitchFamily="34" charset="0"/>
                    <a:buChar char="•"/>
                  </a:pPr>
                  <a:r>
                    <a:rPr lang="en-GB" sz="2000" dirty="0">
                      <a:solidFill>
                        <a:schemeClr val="bg1"/>
                      </a:solidFill>
                      <a:latin typeface="Arial" pitchFamily="34" charset="0"/>
                      <a:cs typeface="Arial" pitchFamily="34" charset="0"/>
                    </a:rPr>
                    <a:t>Based on </a:t>
                  </a:r>
                  <a:r>
                    <a:rPr lang="en-GB" sz="2000" b="1" dirty="0">
                      <a:solidFill>
                        <a:schemeClr val="bg1"/>
                      </a:solidFill>
                      <a:latin typeface="Arial" pitchFamily="34" charset="0"/>
                      <a:cs typeface="Arial" pitchFamily="34" charset="0"/>
                    </a:rPr>
                    <a:t>WHAT YOU EARN </a:t>
                  </a:r>
                  <a:r>
                    <a:rPr lang="en-GB" sz="2000" dirty="0">
                      <a:solidFill>
                        <a:schemeClr val="bg1"/>
                      </a:solidFill>
                      <a:latin typeface="Arial" pitchFamily="34" charset="0"/>
                      <a:cs typeface="Arial" pitchFamily="34" charset="0"/>
                    </a:rPr>
                    <a:t>not what you owe</a:t>
                  </a:r>
                </a:p>
              </p:txBody>
            </p:sp>
          </p:grpSp>
        </p:grpSp>
        <p:grpSp>
          <p:nvGrpSpPr>
            <p:cNvPr id="13" name="Group 98"/>
            <p:cNvGrpSpPr/>
            <p:nvPr/>
          </p:nvGrpSpPr>
          <p:grpSpPr>
            <a:xfrm>
              <a:off x="574843" y="4521962"/>
              <a:ext cx="1545276" cy="1251042"/>
              <a:chOff x="-5178245" y="2399892"/>
              <a:chExt cx="1585248" cy="1283404"/>
            </a:xfrm>
          </p:grpSpPr>
          <p:sp>
            <p:nvSpPr>
              <p:cNvPr id="100" name="Oval 99"/>
              <p:cNvSpPr/>
              <p:nvPr/>
            </p:nvSpPr>
            <p:spPr>
              <a:xfrm>
                <a:off x="-5009762" y="2399892"/>
                <a:ext cx="1283403" cy="1283404"/>
              </a:xfrm>
              <a:prstGeom prst="ellipse">
                <a:avLst/>
              </a:prstGeom>
              <a:solidFill>
                <a:srgbClr val="660066"/>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TextBox 100"/>
              <p:cNvSpPr txBox="1"/>
              <p:nvPr/>
            </p:nvSpPr>
            <p:spPr>
              <a:xfrm rot="20548539">
                <a:off x="-5178245" y="2692215"/>
                <a:ext cx="1585248" cy="663050"/>
              </a:xfrm>
              <a:prstGeom prst="rect">
                <a:avLst/>
              </a:prstGeom>
              <a:noFill/>
            </p:spPr>
            <p:txBody>
              <a:bodyPr wrap="square" rtlCol="0">
                <a:spAutoFit/>
              </a:bodyPr>
              <a:lstStyle/>
              <a:p>
                <a:pPr algn="ctr"/>
                <a:r>
                  <a:rPr lang="en-GB" sz="1600" dirty="0">
                    <a:solidFill>
                      <a:schemeClr val="bg1"/>
                    </a:solidFill>
                    <a:latin typeface="Arial" pitchFamily="34" charset="0"/>
                    <a:cs typeface="Arial" pitchFamily="34" charset="0"/>
                  </a:rPr>
                  <a:t>#</a:t>
                </a:r>
                <a:r>
                  <a:rPr lang="en-GB" dirty="0">
                    <a:solidFill>
                      <a:schemeClr val="bg1"/>
                    </a:solidFill>
                    <a:latin typeface="Arial" pitchFamily="34" charset="0"/>
                    <a:cs typeface="Arial" pitchFamily="34" charset="0"/>
                  </a:rPr>
                  <a:t>3</a:t>
                </a:r>
              </a:p>
              <a:p>
                <a:pPr algn="ctr"/>
                <a:r>
                  <a:rPr lang="en-GB" dirty="0">
                    <a:solidFill>
                      <a:schemeClr val="bg1"/>
                    </a:solidFill>
                    <a:latin typeface="Arial" pitchFamily="34" charset="0"/>
                    <a:cs typeface="Arial" pitchFamily="34" charset="0"/>
                  </a:rPr>
                  <a:t>REPAY</a:t>
                </a:r>
              </a:p>
            </p:txBody>
          </p:sp>
        </p:grpSp>
      </p:grpSp>
      <p:grpSp>
        <p:nvGrpSpPr>
          <p:cNvPr id="14" name="Group 107"/>
          <p:cNvGrpSpPr/>
          <p:nvPr/>
        </p:nvGrpSpPr>
        <p:grpSpPr>
          <a:xfrm>
            <a:off x="135035" y="1371790"/>
            <a:ext cx="8963260" cy="4509339"/>
            <a:chOff x="9787717" y="2616675"/>
            <a:chExt cx="8963260" cy="4509339"/>
          </a:xfrm>
        </p:grpSpPr>
        <p:grpSp>
          <p:nvGrpSpPr>
            <p:cNvPr id="15" name="Group 106"/>
            <p:cNvGrpSpPr/>
            <p:nvPr/>
          </p:nvGrpSpPr>
          <p:grpSpPr>
            <a:xfrm>
              <a:off x="9787717" y="2616675"/>
              <a:ext cx="8963260" cy="4509339"/>
              <a:chOff x="7848556" y="4161694"/>
              <a:chExt cx="8963260" cy="4509339"/>
            </a:xfrm>
          </p:grpSpPr>
          <p:sp>
            <p:nvSpPr>
              <p:cNvPr id="72" name="TextBox 3"/>
              <p:cNvSpPr txBox="1"/>
              <p:nvPr/>
            </p:nvSpPr>
            <p:spPr>
              <a:xfrm rot="20882373">
                <a:off x="9247513" y="7414936"/>
                <a:ext cx="1040670" cy="1107996"/>
              </a:xfrm>
              <a:prstGeom prst="rect">
                <a:avLst/>
              </a:prstGeom>
              <a:noFill/>
            </p:spPr>
            <p:txBody>
              <a:bodyPr wrap="none" rtlCol="0">
                <a:spAutoFit/>
              </a:bodyPr>
              <a:lstStyle/>
              <a:p>
                <a:r>
                  <a:rPr lang="en-GB" sz="5400" dirty="0">
                    <a:solidFill>
                      <a:schemeClr val="bg1"/>
                    </a:solidFill>
                    <a:latin typeface="Arial" pitchFamily="34" charset="0"/>
                    <a:cs typeface="Arial" pitchFamily="34" charset="0"/>
                  </a:rPr>
                  <a:t>#</a:t>
                </a:r>
                <a:r>
                  <a:rPr lang="en-GB" sz="6600" dirty="0">
                    <a:solidFill>
                      <a:schemeClr val="bg1"/>
                    </a:solidFill>
                    <a:latin typeface="Arial" pitchFamily="34" charset="0"/>
                    <a:cs typeface="Arial" pitchFamily="34" charset="0"/>
                  </a:rPr>
                  <a:t>1</a:t>
                </a:r>
              </a:p>
            </p:txBody>
          </p:sp>
          <p:grpSp>
            <p:nvGrpSpPr>
              <p:cNvPr id="16" name="Group 65"/>
              <p:cNvGrpSpPr/>
              <p:nvPr/>
            </p:nvGrpSpPr>
            <p:grpSpPr>
              <a:xfrm>
                <a:off x="7848556" y="4161694"/>
                <a:ext cx="8963260" cy="4157434"/>
                <a:chOff x="261293" y="1432752"/>
                <a:chExt cx="8963260" cy="4157434"/>
              </a:xfrm>
            </p:grpSpPr>
            <p:sp>
              <p:nvSpPr>
                <p:cNvPr id="71" name="Rectangle 70"/>
                <p:cNvSpPr/>
                <p:nvPr/>
              </p:nvSpPr>
              <p:spPr>
                <a:xfrm>
                  <a:off x="361497" y="1432752"/>
                  <a:ext cx="8452884" cy="41574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8" name="Rectangle 67"/>
                <p:cNvSpPr/>
                <p:nvPr/>
              </p:nvSpPr>
              <p:spPr>
                <a:xfrm>
                  <a:off x="261293" y="1695596"/>
                  <a:ext cx="8963260" cy="646331"/>
                </a:xfrm>
                <a:prstGeom prst="rect">
                  <a:avLst/>
                </a:prstGeom>
              </p:spPr>
              <p:txBody>
                <a:bodyPr wrap="square">
                  <a:spAutoFit/>
                </a:bodyPr>
                <a:lstStyle/>
                <a:p>
                  <a:pPr marL="360000" indent="-358775" eaLnBrk="0" hangingPunct="0"/>
                  <a:r>
                    <a:rPr lang="en-GB" dirty="0">
                      <a:latin typeface="Arial" pitchFamily="34" charset="0"/>
                      <a:cs typeface="Arial" pitchFamily="34" charset="0"/>
                    </a:rPr>
                    <a:t>There is a lot of information available on student finance, from applying to repayment,</a:t>
                  </a:r>
                </a:p>
                <a:p>
                  <a:pPr marL="360000" indent="-358775" eaLnBrk="0" hangingPunct="0"/>
                  <a:r>
                    <a:rPr lang="en-GB" dirty="0">
                      <a:latin typeface="Arial" pitchFamily="34" charset="0"/>
                      <a:cs typeface="Arial" pitchFamily="34" charset="0"/>
                    </a:rPr>
                    <a:t>but it is vital to understand what it will mean to </a:t>
                  </a:r>
                  <a:r>
                    <a:rPr lang="en-GB" b="1" dirty="0">
                      <a:latin typeface="Arial" pitchFamily="34" charset="0"/>
                      <a:cs typeface="Arial" pitchFamily="34" charset="0"/>
                    </a:rPr>
                    <a:t>YOU</a:t>
                  </a:r>
                  <a:r>
                    <a:rPr lang="en-GB" dirty="0">
                      <a:latin typeface="Arial" pitchFamily="34" charset="0"/>
                      <a:cs typeface="Arial" pitchFamily="34" charset="0"/>
                    </a:rPr>
                    <a:t> and remember three key points...</a:t>
                  </a:r>
                </a:p>
              </p:txBody>
            </p:sp>
          </p:grpSp>
          <p:sp>
            <p:nvSpPr>
              <p:cNvPr id="106" name="Oval 105"/>
              <p:cNvSpPr/>
              <p:nvPr/>
            </p:nvSpPr>
            <p:spPr>
              <a:xfrm>
                <a:off x="8576448" y="8071943"/>
                <a:ext cx="1119352" cy="59909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 name="Group 43"/>
            <p:cNvGrpSpPr/>
            <p:nvPr/>
          </p:nvGrpSpPr>
          <p:grpSpPr>
            <a:xfrm>
              <a:off x="9841641" y="3469943"/>
              <a:ext cx="8355949" cy="3571963"/>
              <a:chOff x="-2736898" y="1812398"/>
              <a:chExt cx="8355949" cy="3571963"/>
            </a:xfrm>
          </p:grpSpPr>
          <p:sp>
            <p:nvSpPr>
              <p:cNvPr id="45" name="Rectangle 44"/>
              <p:cNvSpPr/>
              <p:nvPr/>
            </p:nvSpPr>
            <p:spPr>
              <a:xfrm>
                <a:off x="-2736898" y="1812398"/>
                <a:ext cx="8355949" cy="3435946"/>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8" name="Group 43"/>
              <p:cNvGrpSpPr/>
              <p:nvPr/>
            </p:nvGrpSpPr>
            <p:grpSpPr>
              <a:xfrm>
                <a:off x="-2554251" y="2054432"/>
                <a:ext cx="8045959" cy="3329929"/>
                <a:chOff x="530143" y="2463865"/>
                <a:chExt cx="8045959" cy="3329929"/>
              </a:xfrm>
            </p:grpSpPr>
            <p:sp>
              <p:nvSpPr>
                <p:cNvPr id="59" name="TextBox 58"/>
                <p:cNvSpPr txBox="1"/>
                <p:nvPr/>
              </p:nvSpPr>
              <p:spPr>
                <a:xfrm rot="20726654">
                  <a:off x="1377715" y="3452380"/>
                  <a:ext cx="1089546" cy="646331"/>
                </a:xfrm>
                <a:prstGeom prst="rect">
                  <a:avLst/>
                </a:prstGeom>
                <a:noFill/>
              </p:spPr>
              <p:txBody>
                <a:bodyPr wrap="square" rtlCol="0">
                  <a:spAutoFit/>
                </a:bodyPr>
                <a:lstStyle/>
                <a:p>
                  <a:pPr algn="ctr"/>
                  <a:r>
                    <a:rPr lang="en-GB" sz="1600" dirty="0">
                      <a:solidFill>
                        <a:schemeClr val="bg1"/>
                      </a:solidFill>
                      <a:latin typeface="Arial" pitchFamily="34" charset="0"/>
                      <a:cs typeface="Arial" pitchFamily="34" charset="0"/>
                    </a:rPr>
                    <a:t>#</a:t>
                  </a:r>
                  <a:r>
                    <a:rPr lang="en-GB" dirty="0">
                      <a:solidFill>
                        <a:schemeClr val="bg1"/>
                      </a:solidFill>
                      <a:latin typeface="Arial" pitchFamily="34" charset="0"/>
                      <a:cs typeface="Arial" pitchFamily="34" charset="0"/>
                    </a:rPr>
                    <a:t>2</a:t>
                  </a:r>
                </a:p>
                <a:p>
                  <a:pPr algn="ctr"/>
                  <a:r>
                    <a:rPr lang="en-GB" dirty="0">
                      <a:solidFill>
                        <a:schemeClr val="bg1"/>
                      </a:solidFill>
                      <a:latin typeface="Arial" pitchFamily="34" charset="0"/>
                      <a:cs typeface="Arial" pitchFamily="34" charset="0"/>
                    </a:rPr>
                    <a:t>APPLY</a:t>
                  </a:r>
                </a:p>
              </p:txBody>
            </p:sp>
            <p:grpSp>
              <p:nvGrpSpPr>
                <p:cNvPr id="21" name="Group 44"/>
                <p:cNvGrpSpPr/>
                <p:nvPr/>
              </p:nvGrpSpPr>
              <p:grpSpPr>
                <a:xfrm>
                  <a:off x="530143" y="2463865"/>
                  <a:ext cx="8045959" cy="3329929"/>
                  <a:chOff x="557436" y="1781480"/>
                  <a:chExt cx="8045959" cy="3329929"/>
                </a:xfrm>
              </p:grpSpPr>
              <p:sp>
                <p:nvSpPr>
                  <p:cNvPr id="56" name="Oval 55"/>
                  <p:cNvSpPr/>
                  <p:nvPr/>
                </p:nvSpPr>
                <p:spPr>
                  <a:xfrm>
                    <a:off x="557436" y="2327869"/>
                    <a:ext cx="2783540" cy="2783540"/>
                  </a:xfrm>
                  <a:prstGeom prst="ellipse">
                    <a:avLst/>
                  </a:prstGeom>
                  <a:solidFill>
                    <a:schemeClr val="accent1">
                      <a:lumMod val="50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Oval 53"/>
                  <p:cNvSpPr/>
                  <p:nvPr/>
                </p:nvSpPr>
                <p:spPr>
                  <a:xfrm>
                    <a:off x="3624837" y="1781480"/>
                    <a:ext cx="2335485" cy="2335485"/>
                  </a:xfrm>
                  <a:prstGeom prst="ellipse">
                    <a:avLst/>
                  </a:prstGeom>
                  <a:solidFill>
                    <a:srgbClr val="CC0066"/>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Oval 54"/>
                  <p:cNvSpPr/>
                  <p:nvPr/>
                </p:nvSpPr>
                <p:spPr>
                  <a:xfrm>
                    <a:off x="6267910" y="2415870"/>
                    <a:ext cx="2335485" cy="2335485"/>
                  </a:xfrm>
                  <a:prstGeom prst="ellipse">
                    <a:avLst/>
                  </a:prstGeom>
                  <a:solidFill>
                    <a:srgbClr val="660066"/>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0" name="TextBox 3"/>
                <p:cNvSpPr txBox="1"/>
                <p:nvPr/>
              </p:nvSpPr>
              <p:spPr>
                <a:xfrm rot="20882373">
                  <a:off x="1344533" y="3843318"/>
                  <a:ext cx="1040670" cy="1107996"/>
                </a:xfrm>
                <a:prstGeom prst="rect">
                  <a:avLst/>
                </a:prstGeom>
                <a:noFill/>
              </p:spPr>
              <p:txBody>
                <a:bodyPr wrap="none" rtlCol="0">
                  <a:spAutoFit/>
                </a:bodyPr>
                <a:lstStyle/>
                <a:p>
                  <a:r>
                    <a:rPr lang="en-GB" sz="5400" dirty="0">
                      <a:solidFill>
                        <a:schemeClr val="bg1"/>
                      </a:solidFill>
                      <a:latin typeface="Arial" pitchFamily="34" charset="0"/>
                      <a:cs typeface="Arial" pitchFamily="34" charset="0"/>
                    </a:rPr>
                    <a:t>#</a:t>
                  </a:r>
                  <a:r>
                    <a:rPr lang="en-GB" sz="6600" dirty="0">
                      <a:solidFill>
                        <a:schemeClr val="bg1"/>
                      </a:solidFill>
                      <a:latin typeface="Arial" pitchFamily="34" charset="0"/>
                      <a:cs typeface="Arial" pitchFamily="34" charset="0"/>
                    </a:rPr>
                    <a:t>1</a:t>
                  </a:r>
                </a:p>
              </p:txBody>
            </p:sp>
            <p:sp>
              <p:nvSpPr>
                <p:cNvPr id="51" name="TextBox 50"/>
                <p:cNvSpPr txBox="1"/>
                <p:nvPr/>
              </p:nvSpPr>
              <p:spPr>
                <a:xfrm>
                  <a:off x="4251097" y="3071775"/>
                  <a:ext cx="955711" cy="1015663"/>
                </a:xfrm>
                <a:prstGeom prst="rect">
                  <a:avLst/>
                </a:prstGeom>
                <a:noFill/>
              </p:spPr>
              <p:txBody>
                <a:bodyPr wrap="none" rtlCol="0">
                  <a:spAutoFit/>
                </a:bodyPr>
                <a:lstStyle/>
                <a:p>
                  <a:r>
                    <a:rPr lang="en-GB" sz="4800" dirty="0">
                      <a:solidFill>
                        <a:schemeClr val="bg1"/>
                      </a:solidFill>
                      <a:latin typeface="Arial" pitchFamily="34" charset="0"/>
                      <a:cs typeface="Arial" pitchFamily="34" charset="0"/>
                    </a:rPr>
                    <a:t>#</a:t>
                  </a:r>
                  <a:r>
                    <a:rPr lang="en-GB" sz="6000" dirty="0">
                      <a:solidFill>
                        <a:schemeClr val="bg1"/>
                      </a:solidFill>
                      <a:latin typeface="Arial" pitchFamily="34" charset="0"/>
                      <a:cs typeface="Arial" pitchFamily="34" charset="0"/>
                    </a:rPr>
                    <a:t>2</a:t>
                  </a:r>
                </a:p>
              </p:txBody>
            </p:sp>
            <p:sp>
              <p:nvSpPr>
                <p:cNvPr id="52" name="TextBox 51"/>
                <p:cNvSpPr txBox="1"/>
                <p:nvPr/>
              </p:nvSpPr>
              <p:spPr>
                <a:xfrm rot="712777">
                  <a:off x="6937986" y="3687109"/>
                  <a:ext cx="955711" cy="1015663"/>
                </a:xfrm>
                <a:prstGeom prst="rect">
                  <a:avLst/>
                </a:prstGeom>
                <a:noFill/>
              </p:spPr>
              <p:txBody>
                <a:bodyPr wrap="none" rtlCol="0">
                  <a:spAutoFit/>
                </a:bodyPr>
                <a:lstStyle/>
                <a:p>
                  <a:r>
                    <a:rPr lang="en-GB" sz="4800" dirty="0">
                      <a:solidFill>
                        <a:schemeClr val="bg1"/>
                      </a:solidFill>
                      <a:latin typeface="Arial" pitchFamily="34" charset="0"/>
                      <a:cs typeface="Arial" pitchFamily="34" charset="0"/>
                    </a:rPr>
                    <a:t>#</a:t>
                  </a:r>
                  <a:r>
                    <a:rPr lang="en-GB" sz="6000" dirty="0">
                      <a:solidFill>
                        <a:schemeClr val="bg1"/>
                      </a:solidFill>
                      <a:latin typeface="Arial" pitchFamily="34" charset="0"/>
                      <a:cs typeface="Arial" pitchFamily="34" charset="0"/>
                    </a:rPr>
                    <a:t>3</a:t>
                  </a:r>
                </a:p>
              </p:txBody>
            </p:sp>
          </p:grpSp>
        </p:grpSp>
      </p:grpSp>
      <p:sp>
        <p:nvSpPr>
          <p:cNvPr id="49" name="TextBox 14">
            <a:extLst>
              <a:ext uri="{FF2B5EF4-FFF2-40B4-BE49-F238E27FC236}">
                <a16:creationId xmlns:a16="http://schemas.microsoft.com/office/drawing/2014/main" id="{C06D83B9-2ADB-4D74-A101-230BD5EEB08B}"/>
              </a:ext>
            </a:extLst>
          </p:cNvPr>
          <p:cNvSpPr txBox="1">
            <a:spLocks noChangeArrowheads="1"/>
          </p:cNvSpPr>
          <p:nvPr/>
        </p:nvSpPr>
        <p:spPr bwMode="auto">
          <a:xfrm>
            <a:off x="258488" y="308162"/>
            <a:ext cx="6858591" cy="815608"/>
          </a:xfrm>
          <a:prstGeom prst="rect">
            <a:avLst/>
          </a:prstGeom>
          <a:noFill/>
          <a:ln w="9525">
            <a:noFill/>
            <a:miter lim="800000"/>
            <a:headEnd/>
            <a:tailEnd/>
          </a:ln>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800" dirty="0">
                <a:solidFill>
                  <a:srgbClr val="5B1F69"/>
                </a:solidFill>
                <a:latin typeface="Arial" pitchFamily="34" charset="0"/>
                <a:cs typeface="Arial" pitchFamily="34" charset="0"/>
              </a:rPr>
              <a:t>BUDGETING AND KEY MESSAGES</a:t>
            </a:r>
            <a:endParaRPr kumimoji="0" lang="en-US" sz="2800" b="0" i="0" u="none" strike="noStrike" kern="1200" cap="none" spc="0" normalizeH="0" baseline="0" noProof="0" dirty="0">
              <a:ln>
                <a:noFill/>
              </a:ln>
              <a:solidFill>
                <a:srgbClr val="5B1F69"/>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2000" dirty="0">
                <a:solidFill>
                  <a:prstClr val="black"/>
                </a:solidFill>
                <a:latin typeface="Arial" pitchFamily="34" charset="0"/>
                <a:cs typeface="Arial" pitchFamily="34" charset="0"/>
              </a:rPr>
              <a:t>THREE POINTS TO REMEMBER</a:t>
            </a: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custDataLst>
      <p:tags r:id="rId1"/>
    </p:custDataLst>
    <p:extLst>
      <p:ext uri="{BB962C8B-B14F-4D97-AF65-F5344CB8AC3E}">
        <p14:creationId xmlns:p14="http://schemas.microsoft.com/office/powerpoint/2010/main" val="19864715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1000"/>
                                        <p:tgtEl>
                                          <p:spTgt spid="14"/>
                                        </p:tgtEl>
                                        <p:attrNameLst>
                                          <p:attrName>ppt_w</p:attrName>
                                        </p:attrNameLst>
                                      </p:cBhvr>
                                      <p:tavLst>
                                        <p:tav tm="0">
                                          <p:val>
                                            <p:strVal val="ppt_w"/>
                                          </p:val>
                                        </p:tav>
                                        <p:tav tm="100000">
                                          <p:val>
                                            <p:fltVal val="0"/>
                                          </p:val>
                                        </p:tav>
                                      </p:tavLst>
                                    </p:anim>
                                    <p:anim calcmode="lin" valueType="num">
                                      <p:cBhvr>
                                        <p:cTn id="7" dur="1000"/>
                                        <p:tgtEl>
                                          <p:spTgt spid="14"/>
                                        </p:tgtEl>
                                        <p:attrNameLst>
                                          <p:attrName>ppt_h</p:attrName>
                                        </p:attrNameLst>
                                      </p:cBhvr>
                                      <p:tavLst>
                                        <p:tav tm="0">
                                          <p:val>
                                            <p:strVal val="ppt_h"/>
                                          </p:val>
                                        </p:tav>
                                        <p:tav tm="100000">
                                          <p:val>
                                            <p:fltVal val="0"/>
                                          </p:val>
                                        </p:tav>
                                      </p:tavLst>
                                    </p:anim>
                                    <p:animEffect transition="out" filter="fade">
                                      <p:cBhvr>
                                        <p:cTn id="8" dur="1000"/>
                                        <p:tgtEl>
                                          <p:spTgt spid="14"/>
                                        </p:tgtEl>
                                      </p:cBhvr>
                                    </p:animEffect>
                                    <p:set>
                                      <p:cBhvr>
                                        <p:cTn id="9" dur="1" fill="hold">
                                          <p:stCondLst>
                                            <p:cond delay="999"/>
                                          </p:stCondLst>
                                        </p:cTn>
                                        <p:tgtEl>
                                          <p:spTgt spid="1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2" cstate="print"/>
          <a:stretch>
            <a:fillRect/>
          </a:stretch>
        </p:blipFill>
        <p:spPr>
          <a:xfrm>
            <a:off x="2776493" y="1628925"/>
            <a:ext cx="3900351" cy="4012935"/>
          </a:xfrm>
          <a:prstGeom prst="rect">
            <a:avLst/>
          </a:prstGeom>
        </p:spPr>
      </p:pic>
      <p:sp>
        <p:nvSpPr>
          <p:cNvPr id="4" name="TextBox 14"/>
          <p:cNvSpPr txBox="1">
            <a:spLocks noGrp="1" noChangeArrowheads="1"/>
          </p:cNvSpPr>
          <p:nvPr>
            <p:ph type="title" idx="4294967295"/>
          </p:nvPr>
        </p:nvSpPr>
        <p:spPr bwMode="auto">
          <a:xfrm>
            <a:off x="259736" y="310191"/>
            <a:ext cx="6435834" cy="815608"/>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Arial" pitchFamily="34" charset="0"/>
                <a:ea typeface="+mn-ea"/>
                <a:cs typeface="Arial" pitchFamily="34" charset="0"/>
              </a:rPr>
              <a:t>QUESTIONS OR COMMENTS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NOW IT’S YOUR TURN</a:t>
            </a:r>
          </a:p>
        </p:txBody>
      </p:sp>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93078" y="2135285"/>
            <a:ext cx="8783637" cy="3416320"/>
          </a:xfrm>
          <a:prstGeom prst="rect">
            <a:avLst/>
          </a:prstGeom>
          <a:noFill/>
          <a:ln w="9525">
            <a:noFill/>
            <a:miter lim="800000"/>
            <a:headEnd/>
            <a:tailEnd/>
          </a:ln>
        </p:spPr>
        <p:txBody>
          <a:bodyPr>
            <a:spAutoFit/>
          </a:bodyPr>
          <a:lstStyle/>
          <a:p>
            <a:pPr algn="ctr"/>
            <a:r>
              <a:rPr lang="en-GB" sz="2800" dirty="0">
                <a:solidFill>
                  <a:schemeClr val="bg1"/>
                </a:solidFill>
                <a:latin typeface="Arial" pitchFamily="34" charset="0"/>
                <a:cs typeface="Arial" pitchFamily="34" charset="0"/>
              </a:rPr>
              <a:t>For further information on student finance,</a:t>
            </a:r>
          </a:p>
          <a:p>
            <a:pPr algn="ctr">
              <a:spcAft>
                <a:spcPts val="600"/>
              </a:spcAft>
            </a:pPr>
            <a:r>
              <a:rPr lang="en-GB" sz="2800" dirty="0">
                <a:solidFill>
                  <a:schemeClr val="bg1"/>
                </a:solidFill>
                <a:latin typeface="Arial" pitchFamily="34" charset="0"/>
                <a:cs typeface="Arial" pitchFamily="34" charset="0"/>
              </a:rPr>
              <a:t>applications and repayment</a:t>
            </a:r>
            <a:endParaRPr lang="en-GB" sz="2800" b="1" dirty="0">
              <a:solidFill>
                <a:schemeClr val="bg1"/>
              </a:solidFill>
              <a:latin typeface="Arial" pitchFamily="34" charset="0"/>
              <a:cs typeface="Arial" pitchFamily="34" charset="0"/>
            </a:endParaRPr>
          </a:p>
          <a:p>
            <a:pPr algn="ctr">
              <a:spcAft>
                <a:spcPts val="1200"/>
              </a:spcAft>
            </a:pPr>
            <a:r>
              <a:rPr lang="en-GB" sz="2800" b="1" dirty="0">
                <a:solidFill>
                  <a:schemeClr val="bg1"/>
                </a:solidFill>
                <a:latin typeface="Arial" pitchFamily="34" charset="0"/>
                <a:cs typeface="Arial" pitchFamily="34" charset="0"/>
              </a:rPr>
              <a:t>www.gov.uk/studentfinance</a:t>
            </a:r>
          </a:p>
          <a:p>
            <a:pPr algn="ctr"/>
            <a:endParaRPr lang="en-GB" sz="2800" b="1" dirty="0">
              <a:solidFill>
                <a:schemeClr val="bg1"/>
              </a:solidFill>
              <a:latin typeface="Arial" pitchFamily="34" charset="0"/>
              <a:cs typeface="Arial" pitchFamily="34" charset="0"/>
            </a:endParaRPr>
          </a:p>
          <a:p>
            <a:pPr algn="ctr"/>
            <a:r>
              <a:rPr lang="en-GB" sz="2800" dirty="0">
                <a:solidFill>
                  <a:schemeClr val="bg1"/>
                </a:solidFill>
                <a:latin typeface="Arial" pitchFamily="34" charset="0"/>
                <a:cs typeface="Arial" pitchFamily="34" charset="0"/>
              </a:rPr>
              <a:t>For a range of helpful tools and guidance, </a:t>
            </a:r>
          </a:p>
          <a:p>
            <a:pPr algn="ctr">
              <a:spcAft>
                <a:spcPts val="600"/>
              </a:spcAft>
            </a:pPr>
            <a:r>
              <a:rPr lang="en-GB" sz="2800" dirty="0">
                <a:solidFill>
                  <a:schemeClr val="bg1"/>
                </a:solidFill>
                <a:latin typeface="Arial" pitchFamily="34" charset="0"/>
                <a:cs typeface="Arial" pitchFamily="34" charset="0"/>
              </a:rPr>
              <a:t>visit the SFE student finance zone</a:t>
            </a:r>
            <a:endParaRPr lang="en-GB" sz="2800" b="1" dirty="0">
              <a:solidFill>
                <a:schemeClr val="bg1"/>
              </a:solidFill>
              <a:latin typeface="Arial" pitchFamily="34" charset="0"/>
              <a:cs typeface="Arial" pitchFamily="34" charset="0"/>
            </a:endParaRPr>
          </a:p>
          <a:p>
            <a:pPr algn="ctr"/>
            <a:r>
              <a:rPr lang="en-GB" sz="2800" b="1" dirty="0">
                <a:solidFill>
                  <a:schemeClr val="bg1"/>
                </a:solidFill>
                <a:latin typeface="Arial" pitchFamily="34" charset="0"/>
                <a:cs typeface="Arial" pitchFamily="34" charset="0"/>
              </a:rPr>
              <a:t>www.thestudentroom.co.uk/studentfinance</a:t>
            </a:r>
          </a:p>
        </p:txBody>
      </p:sp>
      <p:pic>
        <p:nvPicPr>
          <p:cNvPr id="4" name="Picture 2" descr="HELOA">
            <a:extLst>
              <a:ext uri="{FF2B5EF4-FFF2-40B4-BE49-F238E27FC236}">
                <a16:creationId xmlns:a16="http://schemas.microsoft.com/office/drawing/2014/main" id="{B9F2BB7D-58D8-4438-8C49-6BB5B2DA82C2}"/>
              </a:ext>
            </a:extLst>
          </p:cNvPr>
          <p:cNvPicPr>
            <a:picLocks noChangeAspect="1" noChangeArrowheads="1"/>
          </p:cNvPicPr>
          <p:nvPr/>
        </p:nvPicPr>
        <p:blipFill rotWithShape="1">
          <a:blip r:embed="rId2" cstate="print">
            <a:clrChange>
              <a:clrFrom>
                <a:srgbClr val="014A81"/>
              </a:clrFrom>
              <a:clrTo>
                <a:srgbClr val="014A81">
                  <a:alpha val="0"/>
                </a:srgbClr>
              </a:clrTo>
            </a:clrChange>
            <a:extLst>
              <a:ext uri="{28A0092B-C50C-407E-A947-70E740481C1C}">
                <a14:useLocalDpi xmlns:a14="http://schemas.microsoft.com/office/drawing/2010/main" val="0"/>
              </a:ext>
            </a:extLst>
          </a:blip>
          <a:srcRect l="8299" t="13207" r="8125" b="13467"/>
          <a:stretch/>
        </p:blipFill>
        <p:spPr bwMode="auto">
          <a:xfrm>
            <a:off x="6865071" y="1268749"/>
            <a:ext cx="1917376" cy="562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218908" y="1722001"/>
            <a:ext cx="8821737" cy="4486275"/>
          </a:xfrm>
          <a:prstGeom prst="rect">
            <a:avLst/>
          </a:prstGeom>
          <a:noFill/>
          <a:ln w="9525">
            <a:noFill/>
            <a:miter lim="800000"/>
            <a:headEnd/>
            <a:tailEnd/>
          </a:ln>
        </p:spPr>
        <p:txBody>
          <a:bodyPr/>
          <a:lstStyle/>
          <a:p>
            <a:pPr marL="360000" marR="0" lvl="0" indent="-360000" algn="l" defTabSz="9144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rPr>
              <a:t>Students need to meet certain residency criteria in order to be eligible for financial</a:t>
            </a:r>
          </a:p>
          <a:p>
            <a:pPr marL="360000" marR="0" lvl="0" indent="-360000" algn="l" defTabSz="9144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rPr>
              <a:t>support from SFE:</a:t>
            </a:r>
          </a:p>
          <a:p>
            <a:pPr marL="360000" marR="0" lvl="0" indent="-360000" algn="l" defTabSz="914400" rtl="0" eaLnBrk="0" fontAlgn="auto" latinLnBrk="0" hangingPunct="0">
              <a:lnSpc>
                <a:spcPct val="100000"/>
              </a:lnSpc>
              <a:spcBef>
                <a:spcPts val="0"/>
              </a:spcBef>
              <a:spcAft>
                <a:spcPts val="0"/>
              </a:spcAft>
              <a:buClrTx/>
              <a:buSzTx/>
              <a:buFontTx/>
              <a:buChar char="•"/>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endParaRPr>
          </a:p>
          <a:p>
            <a:pPr marL="360000" marR="0" lvl="0" indent="-360000" algn="l" defTabSz="914400" rtl="0" eaLnBrk="0" fontAlgn="auto" latinLnBrk="0" hangingPunct="0">
              <a:lnSpc>
                <a:spcPct val="100000"/>
              </a:lnSpc>
              <a:spcBef>
                <a:spcPts val="0"/>
              </a:spcBef>
              <a:spcAft>
                <a:spcPts val="0"/>
              </a:spcAft>
              <a:buClrTx/>
              <a:buSzTx/>
              <a:buFontTx/>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rPr>
              <a:t>Have settled status – Can live in the UK without any Home Office restriction</a:t>
            </a:r>
          </a:p>
          <a:p>
            <a:pPr marL="360000" marR="0" lvl="0" indent="-360000" algn="l" defTabSz="914400" rtl="0" eaLnBrk="0"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endParaRPr>
          </a:p>
          <a:p>
            <a:pPr marL="360000" marR="0" lvl="0" indent="-360000" algn="l" defTabSz="914400" rtl="0" eaLnBrk="0" fontAlgn="auto" latinLnBrk="0" hangingPunct="0">
              <a:lnSpc>
                <a:spcPct val="100000"/>
              </a:lnSpc>
              <a:spcBef>
                <a:spcPts val="0"/>
              </a:spcBef>
              <a:spcAft>
                <a:spcPts val="0"/>
              </a:spcAft>
              <a:buClrTx/>
              <a:buSzTx/>
              <a:buFontTx/>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rPr>
              <a:t>Be ordinarily resident in England on the first day of the first academic year of </a:t>
            </a:r>
          </a:p>
          <a:p>
            <a:pPr marL="360000" marR="0" lvl="0" indent="-360000" algn="l" defTabSz="9144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rPr>
              <a:t>	their course</a:t>
            </a:r>
          </a:p>
          <a:p>
            <a:pPr marL="360000" marR="0" lvl="0" indent="-360000" algn="l" defTabSz="914400" rtl="0" eaLnBrk="0"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endParaRPr>
          </a:p>
          <a:p>
            <a:pPr marL="360000" marR="0" lvl="0" indent="-360000" algn="l" defTabSz="914400" rtl="0" eaLnBrk="0" fontAlgn="auto" latinLnBrk="0" hangingPunct="0">
              <a:lnSpc>
                <a:spcPct val="100000"/>
              </a:lnSpc>
              <a:spcBef>
                <a:spcPts val="0"/>
              </a:spcBef>
              <a:spcAft>
                <a:spcPts val="0"/>
              </a:spcAft>
              <a:buClrTx/>
              <a:buSzTx/>
              <a:buFontTx/>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rPr>
              <a:t>Been living in the UK for the three years immediately prior to this date</a:t>
            </a:r>
          </a:p>
          <a:p>
            <a:pPr marL="360000" marR="0" lvl="0" indent="-360000" algn="l" defTabSz="914400" rtl="0" eaLnBrk="0"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endParaRPr>
          </a:p>
          <a:p>
            <a:pPr marL="360000" marR="0" lvl="0" indent="-360000" algn="l" defTabSz="914400" rtl="0" eaLnBrk="0" fontAlgn="auto" latinLnBrk="0" hangingPunct="0">
              <a:lnSpc>
                <a:spcPct val="100000"/>
              </a:lnSpc>
              <a:spcBef>
                <a:spcPts val="0"/>
              </a:spcBef>
              <a:spcAft>
                <a:spcPts val="0"/>
              </a:spcAft>
              <a:buClrTx/>
              <a:buSzTx/>
              <a:buFont typeface="Arial" pitchFamily="34" charset="0"/>
              <a:buChar char="•"/>
              <a:tabLst/>
              <a:defRPr/>
            </a:pPr>
            <a:r>
              <a:rPr lang="en-GB" noProof="0" dirty="0">
                <a:solidFill>
                  <a:prstClr val="black"/>
                </a:solidFill>
                <a:latin typeface="Arial" pitchFamily="34" charset="0"/>
                <a:ea typeface="ＭＳ Ｐゴシック" charset="-128"/>
                <a:cs typeface="Arial" pitchFamily="34" charset="0"/>
              </a:rPr>
              <a:t>You may also be eligible to apply for SFE support</a:t>
            </a:r>
            <a:r>
              <a:rPr lang="en-GB" dirty="0">
                <a:solidFill>
                  <a:prstClr val="black"/>
                </a:solidFill>
                <a:latin typeface="Arial" pitchFamily="34" charset="0"/>
                <a:ea typeface="ＭＳ Ｐゴシック" charset="-128"/>
                <a:cs typeface="Arial" pitchFamily="34" charset="0"/>
              </a:rPr>
              <a:t> </a:t>
            </a:r>
            <a:r>
              <a:rPr kumimoji="0" lang="en-GB" sz="18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rPr>
              <a:t>if you</a:t>
            </a:r>
            <a:r>
              <a:rPr kumimoji="0" lang="en-GB" sz="1800" b="0" i="0" u="none" strike="noStrike" kern="1200" cap="none" spc="0" normalizeH="0" noProof="0" dirty="0">
                <a:ln>
                  <a:noFill/>
                </a:ln>
                <a:solidFill>
                  <a:prstClr val="black"/>
                </a:solidFill>
                <a:effectLst/>
                <a:uLnTx/>
                <a:uFillTx/>
                <a:latin typeface="Arial" pitchFamily="34" charset="0"/>
                <a:ea typeface="ＭＳ Ｐゴシック" charset="-128"/>
                <a:cs typeface="Arial" pitchFamily="34" charset="0"/>
              </a:rPr>
              <a:t> have a residency status such as</a:t>
            </a:r>
            <a:r>
              <a:rPr lang="en-GB" noProof="0" dirty="0">
                <a:solidFill>
                  <a:prstClr val="black"/>
                </a:solidFill>
                <a:latin typeface="Arial" pitchFamily="34" charset="0"/>
                <a:ea typeface="ＭＳ Ｐゴシック" charset="-128"/>
                <a:cs typeface="Arial" pitchFamily="34" charset="0"/>
              </a:rPr>
              <a:t> </a:t>
            </a:r>
            <a:r>
              <a:rPr kumimoji="0" lang="en-GB" sz="18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rPr>
              <a:t>Refugee, Stateless or </a:t>
            </a:r>
            <a:r>
              <a:rPr lang="en-GB" dirty="0">
                <a:solidFill>
                  <a:prstClr val="black"/>
                </a:solidFill>
                <a:latin typeface="Arial" pitchFamily="34" charset="0"/>
                <a:ea typeface="ＭＳ Ｐゴシック" charset="-128"/>
                <a:cs typeface="Arial" pitchFamily="34" charset="0"/>
              </a:rPr>
              <a:t>Humanitarian Protection</a:t>
            </a:r>
            <a:endParaRPr kumimoji="0" lang="en-GB" sz="18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endParaRPr>
          </a:p>
          <a:p>
            <a:pPr marL="360000" marR="0" lvl="0" indent="-360000" algn="l" defTabSz="914400" rtl="0" eaLnBrk="0" fontAlgn="auto" latinLnBrk="0" hangingPunct="0">
              <a:lnSpc>
                <a:spcPct val="100000"/>
              </a:lnSpc>
              <a:spcBef>
                <a:spcPts val="0"/>
              </a:spcBef>
              <a:spcAft>
                <a:spcPts val="0"/>
              </a:spcAft>
              <a:buClrTx/>
              <a:buSzTx/>
              <a:buFont typeface="Arial"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endParaRPr>
          </a:p>
          <a:p>
            <a:pPr marL="360000" marR="0" lvl="0" indent="-36000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Go to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www.gov.uk/student-finance/who-qualifies</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for more information</a:t>
            </a:r>
          </a:p>
          <a:p>
            <a:pPr marL="360000" marR="0" lvl="0" indent="-360000" algn="l" defTabSz="914400" rtl="0" eaLnBrk="0" fontAlgn="auto" latinLnBrk="0" hangingPunct="0">
              <a:lnSpc>
                <a:spcPct val="100000"/>
              </a:lnSpc>
              <a:spcBef>
                <a:spcPts val="0"/>
              </a:spcBef>
              <a:spcAft>
                <a:spcPts val="0"/>
              </a:spcAft>
              <a:buClrTx/>
              <a:buSzTx/>
              <a:buFont typeface="Arial"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endParaRPr>
          </a:p>
          <a:p>
            <a:pPr marL="360000" marR="0" lvl="0" indent="-360000" algn="l" defTabSz="914400" rtl="0" eaLnBrk="0" fontAlgn="auto" latinLnBrk="0" hangingPunct="0">
              <a:lnSpc>
                <a:spcPct val="100000"/>
              </a:lnSpc>
              <a:spcBef>
                <a:spcPts val="0"/>
              </a:spcBef>
              <a:spcAft>
                <a:spcPts val="0"/>
              </a:spcAft>
              <a:buClrTx/>
              <a:buSzTx/>
              <a:buFontTx/>
              <a:buChar char="•"/>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endParaRPr>
          </a:p>
          <a:p>
            <a:pPr marL="360000" marR="0" lvl="3" indent="-360000" algn="l" defTabSz="914400" rtl="0" eaLnBrk="1" fontAlgn="auto" latinLnBrk="0" hangingPunct="1">
              <a:lnSpc>
                <a:spcPct val="150000"/>
              </a:lnSpc>
              <a:spcBef>
                <a:spcPts val="0"/>
              </a:spcBef>
              <a:spcAft>
                <a:spcPts val="0"/>
              </a:spcAft>
              <a:buClr>
                <a:prstClr val="black"/>
              </a:buClr>
              <a:buSzPct val="125000"/>
              <a:buFontTx/>
              <a:buChar char="-"/>
              <a:tabLst/>
              <a:defRPr/>
            </a:pPr>
            <a:endParaRPr kumimoji="0" lang="en-GB" sz="1800" b="1"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endParaRPr>
          </a:p>
        </p:txBody>
      </p:sp>
      <p:sp>
        <p:nvSpPr>
          <p:cNvPr id="5" name="TextBox 12"/>
          <p:cNvSpPr txBox="1">
            <a:spLocks noChangeArrowheads="1"/>
          </p:cNvSpPr>
          <p:nvPr/>
        </p:nvSpPr>
        <p:spPr bwMode="auto">
          <a:xfrm>
            <a:off x="519421" y="178131"/>
            <a:ext cx="858838" cy="1200329"/>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alibri"/>
                <a:ea typeface="+mn-ea"/>
                <a:cs typeface="Arial" pitchFamily="34" charset="0"/>
              </a:rPr>
              <a:t>i</a:t>
            </a:r>
          </a:p>
        </p:txBody>
      </p:sp>
      <p:sp>
        <p:nvSpPr>
          <p:cNvPr id="6" name="TextBox 14">
            <a:extLst>
              <a:ext uri="{FF2B5EF4-FFF2-40B4-BE49-F238E27FC236}">
                <a16:creationId xmlns:a16="http://schemas.microsoft.com/office/drawing/2014/main" id="{EC95AC15-6A10-46D0-9BDE-8438DE10648E}"/>
              </a:ext>
            </a:extLst>
          </p:cNvPr>
          <p:cNvSpPr txBox="1">
            <a:spLocks noChangeArrowheads="1"/>
          </p:cNvSpPr>
          <p:nvPr/>
        </p:nvSpPr>
        <p:spPr bwMode="auto">
          <a:xfrm>
            <a:off x="258489" y="308162"/>
            <a:ext cx="5754688" cy="815608"/>
          </a:xfrm>
          <a:prstGeom prst="rect">
            <a:avLst/>
          </a:prstGeom>
          <a:noFill/>
          <a:ln w="9525">
            <a:noFill/>
            <a:miter lim="800000"/>
            <a:headEnd/>
            <a:tailEnd/>
          </a:ln>
        </p:spPr>
        <p:txBody>
          <a:bodyPr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1983AE"/>
                </a:solidFill>
                <a:effectLst/>
                <a:uLnTx/>
                <a:uFillTx/>
                <a:latin typeface="Arial" pitchFamily="34" charset="0"/>
                <a:ea typeface="+mn-ea"/>
                <a:cs typeface="Arial" pitchFamily="34" charset="0"/>
              </a:rPr>
              <a:t>STUDENT FINANCE ENGLAND</a:t>
            </a:r>
            <a:endParaRPr kumimoji="0" lang="en-US" sz="2800" b="0" i="0" u="none" strike="noStrike" kern="1200" cap="none" spc="0" normalizeH="0" baseline="0" noProof="0" dirty="0">
              <a:ln>
                <a:noFill/>
              </a:ln>
              <a:solidFill>
                <a:srgbClr val="0070C0"/>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GENERAL ELIGIBILITY</a:t>
            </a:r>
          </a:p>
        </p:txBody>
      </p:sp>
      <p:grpSp>
        <p:nvGrpSpPr>
          <p:cNvPr id="7" name="Group 9">
            <a:extLst>
              <a:ext uri="{FF2B5EF4-FFF2-40B4-BE49-F238E27FC236}">
                <a16:creationId xmlns:a16="http://schemas.microsoft.com/office/drawing/2014/main" id="{395C8066-3E2D-45B1-9D05-D13582EFCA8D}"/>
              </a:ext>
            </a:extLst>
          </p:cNvPr>
          <p:cNvGrpSpPr/>
          <p:nvPr/>
        </p:nvGrpSpPr>
        <p:grpSpPr>
          <a:xfrm>
            <a:off x="204711" y="5738588"/>
            <a:ext cx="8671894" cy="923330"/>
            <a:chOff x="-1583146" y="3432097"/>
            <a:chExt cx="8671894" cy="923330"/>
          </a:xfrm>
        </p:grpSpPr>
        <p:sp>
          <p:nvSpPr>
            <p:cNvPr id="8" name="Rounded Rectangle 6">
              <a:extLst>
                <a:ext uri="{FF2B5EF4-FFF2-40B4-BE49-F238E27FC236}">
                  <a16:creationId xmlns:a16="http://schemas.microsoft.com/office/drawing/2014/main" id="{6F16F654-2142-43EA-A631-86445D341EF0}"/>
                </a:ext>
              </a:extLst>
            </p:cNvPr>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5B0DD485-C515-4BF2-BEFE-2C7702C46592}"/>
                </a:ext>
              </a:extLst>
            </p:cNvPr>
            <p:cNvSpPr>
              <a:spLocks noChangeArrowheads="1"/>
            </p:cNvSpPr>
            <p:nvPr/>
          </p:nvSpPr>
          <p:spPr bwMode="auto">
            <a:xfrm>
              <a:off x="-737055" y="3549443"/>
              <a:ext cx="7825803" cy="646331"/>
            </a:xfrm>
            <a:prstGeom prst="rect">
              <a:avLst/>
            </a:prstGeom>
            <a:noFill/>
            <a:ln w="9525">
              <a:noFill/>
              <a:miter lim="800000"/>
              <a:headEnd/>
              <a:tailEnd/>
            </a:ln>
          </p:spPr>
          <p:txBody>
            <a:bodyPr wrap="square">
              <a:spAutoFit/>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Arial" pitchFamily="34" charset="0"/>
                  <a:cs typeface="Arial" pitchFamily="34" charset="0"/>
                </a:rPr>
                <a:t>From AY 21/22, rules for EU/EEA nationals studying in the UK changed</a:t>
              </a:r>
            </a:p>
            <a:p>
              <a:pPr marL="360000" lvl="0" indent="-360000">
                <a:defRPr/>
              </a:pPr>
              <a:r>
                <a:rPr lang="en-GB" dirty="0">
                  <a:solidFill>
                    <a:prstClr val="black"/>
                  </a:solidFill>
                  <a:latin typeface="Arial" pitchFamily="34" charset="0"/>
                  <a:cs typeface="Arial" pitchFamily="34" charset="0"/>
                  <a:hlinkClick r:id="rId5"/>
                </a:rPr>
                <a:t>www.gov.uk/guidance/studying-in-the-uk-guidance-for-eu-students</a:t>
              </a:r>
              <a:r>
                <a:rPr lang="en-GB" dirty="0">
                  <a:solidFill>
                    <a:prstClr val="black"/>
                  </a:solidFill>
                  <a:latin typeface="Arial" pitchFamily="34" charset="0"/>
                  <a:cs typeface="Arial" pitchFamily="34" charset="0"/>
                </a:rPr>
                <a:t> </a:t>
              </a: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0" name="Oval 9">
              <a:extLst>
                <a:ext uri="{FF2B5EF4-FFF2-40B4-BE49-F238E27FC236}">
                  <a16:creationId xmlns:a16="http://schemas.microsoft.com/office/drawing/2014/main" id="{3B97E22E-DE93-4F27-907E-BBA978977A24}"/>
                </a:ext>
              </a:extLst>
            </p:cNvPr>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A38A72F6-6E73-45CD-82C2-0F1C8D0B7548}"/>
                </a:ext>
              </a:extLst>
            </p:cNvPr>
            <p:cNvSpPr txBox="1"/>
            <p:nvPr/>
          </p:nvSpPr>
          <p:spPr>
            <a:xfrm>
              <a:off x="-1351128" y="3432097"/>
              <a:ext cx="42390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Calibri"/>
                  <a:ea typeface="+mn-ea"/>
                  <a:cs typeface="+mn-cs"/>
                </a:rPr>
                <a:t>i</a:t>
              </a:r>
            </a:p>
          </p:txBody>
        </p:sp>
      </p:grpSp>
    </p:spTree>
    <p:custDataLst>
      <p:tags r:id="rId1"/>
    </p:custData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067" y="2592235"/>
            <a:ext cx="7881325" cy="2185214"/>
          </a:xfrm>
          <a:prstGeom prst="rect">
            <a:avLst/>
          </a:prstGeom>
          <a:noFill/>
        </p:spPr>
        <p:txBody>
          <a:bodyPr wrap="none" rtlCol="0">
            <a:spAutoFit/>
          </a:bodyPr>
          <a:lstStyle/>
          <a:p>
            <a:r>
              <a:rPr lang="en-GB" sz="4000" dirty="0">
                <a:solidFill>
                  <a:schemeClr val="bg1"/>
                </a:solidFill>
                <a:latin typeface="Arial" pitchFamily="34" charset="0"/>
                <a:cs typeface="Arial" pitchFamily="34" charset="0"/>
              </a:rPr>
              <a:t>STUDENT FINANCE OVERVIEW</a:t>
            </a:r>
          </a:p>
          <a:p>
            <a:r>
              <a:rPr lang="en-GB" sz="2800" dirty="0">
                <a:solidFill>
                  <a:schemeClr val="bg1"/>
                </a:solidFill>
                <a:latin typeface="Arial" pitchFamily="34" charset="0"/>
                <a:cs typeface="Arial" pitchFamily="34" charset="0"/>
              </a:rPr>
              <a:t>WHAT SUPPORT COULD YOU GET?  </a:t>
            </a:r>
          </a:p>
          <a:p>
            <a:endParaRPr lang="en-GB" sz="3600" dirty="0">
              <a:solidFill>
                <a:schemeClr val="bg1"/>
              </a:solidFill>
              <a:latin typeface="Arial" pitchFamily="34" charset="0"/>
              <a:cs typeface="Arial" pitchFamily="34" charset="0"/>
            </a:endParaRPr>
          </a:p>
          <a:p>
            <a:r>
              <a:rPr lang="en-GB" sz="3200" dirty="0">
                <a:solidFill>
                  <a:schemeClr val="bg1"/>
                </a:solidFill>
                <a:latin typeface="Arial" pitchFamily="34" charset="0"/>
                <a:cs typeface="Arial" pitchFamily="34" charset="0"/>
              </a:rPr>
              <a:t>ACADEMIC YEAR 2022/23</a:t>
            </a: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a:spLocks noChangeArrowheads="1"/>
          </p:cNvSpPr>
          <p:nvPr/>
        </p:nvSpPr>
        <p:spPr bwMode="auto">
          <a:xfrm>
            <a:off x="257613" y="309136"/>
            <a:ext cx="7050691" cy="815608"/>
          </a:xfrm>
          <a:prstGeom prst="rect">
            <a:avLst/>
          </a:prstGeom>
          <a:noFill/>
          <a:ln w="9525">
            <a:noFill/>
            <a:miter lim="800000"/>
            <a:headEnd/>
            <a:tailEnd/>
          </a:ln>
        </p:spPr>
        <p:txBody>
          <a:bodyPr wrap="square" lIns="0" tIns="0" rIns="0" bIns="0">
            <a:spAutoFit/>
          </a:bodyPr>
          <a:lstStyle/>
          <a:p>
            <a:pPr>
              <a:spcAft>
                <a:spcPts val="600"/>
              </a:spcAft>
            </a:pPr>
            <a:r>
              <a:rPr lang="en-US" sz="2800" dirty="0">
                <a:solidFill>
                  <a:srgbClr val="DD4814"/>
                </a:solidFill>
                <a:latin typeface="Arial" pitchFamily="34" charset="0"/>
                <a:cs typeface="Arial" pitchFamily="34" charset="0"/>
              </a:rPr>
              <a:t>STUDENT FINANCE 2022/23</a:t>
            </a:r>
          </a:p>
          <a:p>
            <a:pPr>
              <a:spcAft>
                <a:spcPts val="600"/>
              </a:spcAft>
            </a:pPr>
            <a:r>
              <a:rPr lang="en-US" sz="2000" dirty="0">
                <a:solidFill>
                  <a:prstClr val="black"/>
                </a:solidFill>
                <a:latin typeface="Arial" pitchFamily="34" charset="0"/>
                <a:cs typeface="Arial" pitchFamily="34" charset="0"/>
              </a:rPr>
              <a:t>THE STUDENT FINANCE PACKAGE</a:t>
            </a:r>
          </a:p>
        </p:txBody>
      </p:sp>
      <p:grpSp>
        <p:nvGrpSpPr>
          <p:cNvPr id="2" name="Group 15"/>
          <p:cNvGrpSpPr/>
          <p:nvPr/>
        </p:nvGrpSpPr>
        <p:grpSpPr>
          <a:xfrm>
            <a:off x="441171" y="1885703"/>
            <a:ext cx="8355949" cy="3726797"/>
            <a:chOff x="9868989" y="3399217"/>
            <a:chExt cx="8355949" cy="3726797"/>
          </a:xfrm>
        </p:grpSpPr>
        <p:grpSp>
          <p:nvGrpSpPr>
            <p:cNvPr id="3" name="Group 106"/>
            <p:cNvGrpSpPr/>
            <p:nvPr/>
          </p:nvGrpSpPr>
          <p:grpSpPr>
            <a:xfrm>
              <a:off x="10515609" y="5869917"/>
              <a:ext cx="1711735" cy="1256097"/>
              <a:chOff x="8576448" y="7414936"/>
              <a:chExt cx="1711735" cy="1256097"/>
            </a:xfrm>
          </p:grpSpPr>
          <p:sp>
            <p:nvSpPr>
              <p:cNvPr id="45" name="TextBox 3"/>
              <p:cNvSpPr txBox="1"/>
              <p:nvPr/>
            </p:nvSpPr>
            <p:spPr>
              <a:xfrm rot="20882373">
                <a:off x="9247513" y="7414936"/>
                <a:ext cx="1040670" cy="1107996"/>
              </a:xfrm>
              <a:prstGeom prst="rect">
                <a:avLst/>
              </a:prstGeom>
              <a:noFill/>
            </p:spPr>
            <p:txBody>
              <a:bodyPr wrap="none" rtlCol="0">
                <a:spAutoFit/>
              </a:bodyPr>
              <a:lstStyle/>
              <a:p>
                <a:r>
                  <a:rPr lang="en-GB" sz="5400" dirty="0">
                    <a:solidFill>
                      <a:schemeClr val="bg1"/>
                    </a:solidFill>
                    <a:latin typeface="Arial" pitchFamily="34" charset="0"/>
                    <a:cs typeface="Arial" pitchFamily="34" charset="0"/>
                  </a:rPr>
                  <a:t>#</a:t>
                </a:r>
                <a:r>
                  <a:rPr lang="en-GB" sz="6600" dirty="0">
                    <a:solidFill>
                      <a:schemeClr val="bg1"/>
                    </a:solidFill>
                    <a:latin typeface="Arial" pitchFamily="34" charset="0"/>
                    <a:cs typeface="Arial" pitchFamily="34" charset="0"/>
                  </a:rPr>
                  <a:t>1</a:t>
                </a:r>
              </a:p>
            </p:txBody>
          </p:sp>
          <p:sp>
            <p:nvSpPr>
              <p:cNvPr id="47" name="Oval 46"/>
              <p:cNvSpPr/>
              <p:nvPr/>
            </p:nvSpPr>
            <p:spPr>
              <a:xfrm>
                <a:off x="8576448" y="8071943"/>
                <a:ext cx="1119352" cy="59909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 name="Group 43"/>
            <p:cNvGrpSpPr/>
            <p:nvPr/>
          </p:nvGrpSpPr>
          <p:grpSpPr>
            <a:xfrm>
              <a:off x="9868989" y="3399217"/>
              <a:ext cx="8355949" cy="3507474"/>
              <a:chOff x="-2709550" y="1741672"/>
              <a:chExt cx="8355949" cy="3507474"/>
            </a:xfrm>
          </p:grpSpPr>
          <p:sp>
            <p:nvSpPr>
              <p:cNvPr id="22" name="Rectangle 21"/>
              <p:cNvSpPr/>
              <p:nvPr/>
            </p:nvSpPr>
            <p:spPr>
              <a:xfrm>
                <a:off x="-2709550" y="1741672"/>
                <a:ext cx="8355949" cy="3507474"/>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roup 43"/>
              <p:cNvGrpSpPr/>
              <p:nvPr/>
            </p:nvGrpSpPr>
            <p:grpSpPr>
              <a:xfrm>
                <a:off x="-2658159" y="1785299"/>
                <a:ext cx="8177790" cy="3342041"/>
                <a:chOff x="426235" y="2194732"/>
                <a:chExt cx="8177790" cy="3342041"/>
              </a:xfrm>
            </p:grpSpPr>
            <p:grpSp>
              <p:nvGrpSpPr>
                <p:cNvPr id="6" name="Group 25"/>
                <p:cNvGrpSpPr/>
                <p:nvPr/>
              </p:nvGrpSpPr>
              <p:grpSpPr>
                <a:xfrm>
                  <a:off x="1175228" y="3068804"/>
                  <a:ext cx="1483063" cy="1504804"/>
                  <a:chOff x="1127930" y="3131868"/>
                  <a:chExt cx="1483063" cy="1504804"/>
                </a:xfrm>
              </p:grpSpPr>
              <p:grpSp>
                <p:nvGrpSpPr>
                  <p:cNvPr id="7" name="Group 11"/>
                  <p:cNvGrpSpPr/>
                  <p:nvPr/>
                </p:nvGrpSpPr>
                <p:grpSpPr>
                  <a:xfrm rot="431274">
                    <a:off x="1127930" y="3131868"/>
                    <a:ext cx="1483063" cy="1504804"/>
                    <a:chOff x="2205878" y="0"/>
                    <a:chExt cx="2038576" cy="2038576"/>
                  </a:xfrm>
                </p:grpSpPr>
                <p:pic>
                  <p:nvPicPr>
                    <p:cNvPr id="42" name="Picture 4" descr="C:\Users\rutterb\Desktop\1516 Templates &amp; Graphics\pink cog.png"/>
                    <p:cNvPicPr>
                      <a:picLocks noChangeAspect="1" noChangeArrowheads="1"/>
                    </p:cNvPicPr>
                    <p:nvPr/>
                  </p:nvPicPr>
                  <p:blipFill>
                    <a:blip r:embed="rId2" cstate="print"/>
                    <a:srcRect/>
                    <a:stretch>
                      <a:fillRect/>
                    </a:stretch>
                  </p:blipFill>
                  <p:spPr bwMode="auto">
                    <a:xfrm>
                      <a:off x="2205878" y="0"/>
                      <a:ext cx="2038576" cy="2038576"/>
                    </a:xfrm>
                    <a:prstGeom prst="rect">
                      <a:avLst/>
                    </a:prstGeom>
                    <a:noFill/>
                  </p:spPr>
                </p:pic>
                <p:sp>
                  <p:nvSpPr>
                    <p:cNvPr id="43" name="Oval 42"/>
                    <p:cNvSpPr/>
                    <p:nvPr/>
                  </p:nvSpPr>
                  <p:spPr bwMode="auto">
                    <a:xfrm>
                      <a:off x="2638426" y="443489"/>
                      <a:ext cx="1200150" cy="1166236"/>
                    </a:xfrm>
                    <a:prstGeom prst="ellipse">
                      <a:avLst/>
                    </a:prstGeom>
                    <a:solidFill>
                      <a:srgbClr val="C30052"/>
                    </a:solidFill>
                    <a:ln>
                      <a:solidFill>
                        <a:srgbClr val="C300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4400" b="1" dirty="0"/>
                    </a:p>
                  </p:txBody>
                </p:sp>
              </p:grpSp>
              <p:sp>
                <p:nvSpPr>
                  <p:cNvPr id="41" name="TextBox 40"/>
                  <p:cNvSpPr txBox="1"/>
                  <p:nvPr/>
                </p:nvSpPr>
                <p:spPr>
                  <a:xfrm rot="20726654">
                    <a:off x="1330417" y="3515444"/>
                    <a:ext cx="1089546" cy="646331"/>
                  </a:xfrm>
                  <a:prstGeom prst="rect">
                    <a:avLst/>
                  </a:prstGeom>
                  <a:noFill/>
                </p:spPr>
                <p:txBody>
                  <a:bodyPr wrap="square" rtlCol="0">
                    <a:spAutoFit/>
                  </a:bodyPr>
                  <a:lstStyle/>
                  <a:p>
                    <a:pPr algn="ctr"/>
                    <a:r>
                      <a:rPr lang="en-GB" sz="1600" dirty="0">
                        <a:solidFill>
                          <a:schemeClr val="bg1"/>
                        </a:solidFill>
                        <a:latin typeface="Arial" pitchFamily="34" charset="0"/>
                        <a:cs typeface="Arial" pitchFamily="34" charset="0"/>
                      </a:rPr>
                      <a:t>#</a:t>
                    </a:r>
                    <a:r>
                      <a:rPr lang="en-GB" dirty="0">
                        <a:solidFill>
                          <a:schemeClr val="bg1"/>
                        </a:solidFill>
                        <a:latin typeface="Arial" pitchFamily="34" charset="0"/>
                        <a:cs typeface="Arial" pitchFamily="34" charset="0"/>
                      </a:rPr>
                      <a:t>2</a:t>
                    </a:r>
                  </a:p>
                  <a:p>
                    <a:pPr algn="ctr"/>
                    <a:r>
                      <a:rPr lang="en-GB" dirty="0">
                        <a:solidFill>
                          <a:schemeClr val="bg1"/>
                        </a:solidFill>
                        <a:latin typeface="Arial" pitchFamily="34" charset="0"/>
                        <a:cs typeface="Arial" pitchFamily="34" charset="0"/>
                      </a:rPr>
                      <a:t>APPLY</a:t>
                    </a:r>
                  </a:p>
                </p:txBody>
              </p:sp>
            </p:grpSp>
            <p:grpSp>
              <p:nvGrpSpPr>
                <p:cNvPr id="8" name="Group 44"/>
                <p:cNvGrpSpPr/>
                <p:nvPr/>
              </p:nvGrpSpPr>
              <p:grpSpPr>
                <a:xfrm>
                  <a:off x="426235" y="2194732"/>
                  <a:ext cx="8177790" cy="3342041"/>
                  <a:chOff x="453528" y="1512347"/>
                  <a:chExt cx="8177790" cy="3342041"/>
                </a:xfrm>
              </p:grpSpPr>
              <p:sp>
                <p:nvSpPr>
                  <p:cNvPr id="35" name="Oval 34"/>
                  <p:cNvSpPr/>
                  <p:nvPr/>
                </p:nvSpPr>
                <p:spPr>
                  <a:xfrm>
                    <a:off x="453528" y="1884784"/>
                    <a:ext cx="2969604" cy="2969604"/>
                  </a:xfrm>
                  <a:prstGeom prst="ellipse">
                    <a:avLst/>
                  </a:prstGeom>
                  <a:solidFill>
                    <a:schemeClr val="accent1">
                      <a:lumMod val="50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p:cNvSpPr/>
                  <p:nvPr/>
                </p:nvSpPr>
                <p:spPr>
                  <a:xfrm>
                    <a:off x="3669419" y="1512347"/>
                    <a:ext cx="2335485" cy="2335485"/>
                  </a:xfrm>
                  <a:prstGeom prst="ellipse">
                    <a:avLst/>
                  </a:prstGeom>
                  <a:solidFill>
                    <a:srgbClr val="CC0066"/>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p:cNvSpPr/>
                  <p:nvPr/>
                </p:nvSpPr>
                <p:spPr>
                  <a:xfrm>
                    <a:off x="6295833" y="2110249"/>
                    <a:ext cx="2335485" cy="2335485"/>
                  </a:xfrm>
                  <a:prstGeom prst="ellipse">
                    <a:avLst/>
                  </a:prstGeom>
                  <a:solidFill>
                    <a:srgbClr val="660066"/>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2" name="TextBox 3"/>
                <p:cNvSpPr txBox="1"/>
                <p:nvPr/>
              </p:nvSpPr>
              <p:spPr>
                <a:xfrm rot="20882373">
                  <a:off x="687577" y="3633646"/>
                  <a:ext cx="2417650" cy="954107"/>
                </a:xfrm>
                <a:prstGeom prst="rect">
                  <a:avLst/>
                </a:prstGeom>
                <a:noFill/>
              </p:spPr>
              <p:txBody>
                <a:bodyPr wrap="none" rtlCol="0">
                  <a:spAutoFit/>
                </a:bodyPr>
                <a:lstStyle/>
                <a:p>
                  <a:pPr algn="ctr"/>
                  <a:r>
                    <a:rPr lang="en-GB" sz="2800" b="1" dirty="0">
                      <a:solidFill>
                        <a:schemeClr val="bg1"/>
                      </a:solidFill>
                      <a:latin typeface="Arial" pitchFamily="34" charset="0"/>
                      <a:cs typeface="Arial" pitchFamily="34" charset="0"/>
                    </a:rPr>
                    <a:t>TUITION FEE</a:t>
                  </a:r>
                </a:p>
                <a:p>
                  <a:pPr algn="ctr"/>
                  <a:r>
                    <a:rPr lang="en-GB" sz="2800" b="1" dirty="0">
                      <a:solidFill>
                        <a:schemeClr val="bg1"/>
                      </a:solidFill>
                      <a:latin typeface="Arial" pitchFamily="34" charset="0"/>
                      <a:cs typeface="Arial" pitchFamily="34" charset="0"/>
                    </a:rPr>
                    <a:t>LOAN</a:t>
                  </a:r>
                </a:p>
              </p:txBody>
            </p:sp>
            <p:sp>
              <p:nvSpPr>
                <p:cNvPr id="33" name="TextBox 32"/>
                <p:cNvSpPr txBox="1"/>
                <p:nvPr/>
              </p:nvSpPr>
              <p:spPr>
                <a:xfrm>
                  <a:off x="3809905" y="3054892"/>
                  <a:ext cx="2055371" cy="707886"/>
                </a:xfrm>
                <a:prstGeom prst="rect">
                  <a:avLst/>
                </a:prstGeom>
                <a:noFill/>
              </p:spPr>
              <p:txBody>
                <a:bodyPr wrap="none" rtlCol="0">
                  <a:spAutoFit/>
                </a:bodyPr>
                <a:lstStyle/>
                <a:p>
                  <a:pPr algn="ctr"/>
                  <a:r>
                    <a:rPr lang="en-GB" sz="2000" dirty="0">
                      <a:solidFill>
                        <a:schemeClr val="bg1"/>
                      </a:solidFill>
                      <a:latin typeface="Arial" pitchFamily="34" charset="0"/>
                      <a:cs typeface="Arial" pitchFamily="34" charset="0"/>
                    </a:rPr>
                    <a:t>MAINTENANCE</a:t>
                  </a:r>
                </a:p>
                <a:p>
                  <a:pPr algn="ctr"/>
                  <a:r>
                    <a:rPr lang="en-GB" sz="2000" dirty="0">
                      <a:solidFill>
                        <a:schemeClr val="bg1"/>
                      </a:solidFill>
                      <a:latin typeface="Arial" pitchFamily="34" charset="0"/>
                      <a:cs typeface="Arial" pitchFamily="34" charset="0"/>
                    </a:rPr>
                    <a:t>LOAN</a:t>
                  </a:r>
                </a:p>
              </p:txBody>
            </p:sp>
            <p:sp>
              <p:nvSpPr>
                <p:cNvPr id="34" name="TextBox 33"/>
                <p:cNvSpPr txBox="1"/>
                <p:nvPr/>
              </p:nvSpPr>
              <p:spPr>
                <a:xfrm rot="712777">
                  <a:off x="6783485" y="3601439"/>
                  <a:ext cx="1422377" cy="707886"/>
                </a:xfrm>
                <a:prstGeom prst="rect">
                  <a:avLst/>
                </a:prstGeom>
                <a:noFill/>
              </p:spPr>
              <p:txBody>
                <a:bodyPr wrap="none" rtlCol="0">
                  <a:spAutoFit/>
                </a:bodyPr>
                <a:lstStyle/>
                <a:p>
                  <a:pPr algn="ctr"/>
                  <a:r>
                    <a:rPr lang="en-GB" sz="2000" dirty="0">
                      <a:solidFill>
                        <a:schemeClr val="bg1"/>
                      </a:solidFill>
                      <a:latin typeface="Arial" pitchFamily="34" charset="0"/>
                      <a:cs typeface="Arial" pitchFamily="34" charset="0"/>
                    </a:rPr>
                    <a:t>EXTRA</a:t>
                  </a:r>
                </a:p>
                <a:p>
                  <a:pPr algn="ctr"/>
                  <a:r>
                    <a:rPr lang="en-GB" sz="2000" dirty="0">
                      <a:solidFill>
                        <a:schemeClr val="bg1"/>
                      </a:solidFill>
                      <a:latin typeface="Arial" pitchFamily="34" charset="0"/>
                      <a:cs typeface="Arial" pitchFamily="34" charset="0"/>
                    </a:rPr>
                    <a:t>SUPPORT</a:t>
                  </a:r>
                </a:p>
              </p:txBody>
            </p:sp>
          </p:grpSp>
        </p:grpSp>
      </p:gr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6"/>
          <p:cNvSpPr txBox="1">
            <a:spLocks noChangeArrowheads="1"/>
          </p:cNvSpPr>
          <p:nvPr/>
        </p:nvSpPr>
        <p:spPr bwMode="auto">
          <a:xfrm>
            <a:off x="212189" y="1729052"/>
            <a:ext cx="8613776" cy="3970318"/>
          </a:xfrm>
          <a:prstGeom prst="rect">
            <a:avLst/>
          </a:prstGeom>
          <a:noFill/>
          <a:ln w="9525">
            <a:noFill/>
            <a:miter lim="800000"/>
            <a:headEnd/>
            <a:tailEnd/>
          </a:ln>
        </p:spPr>
        <p:txBody>
          <a:bodyPr wrap="square">
            <a:spAutoFit/>
          </a:bodyPr>
          <a:lstStyle/>
          <a:p>
            <a:pPr marL="360000" indent="-360000"/>
            <a:r>
              <a:rPr lang="en-GB" dirty="0">
                <a:latin typeface="Arial" pitchFamily="34" charset="0"/>
                <a:cs typeface="Arial" pitchFamily="34" charset="0"/>
              </a:rPr>
              <a:t>For academic year 2022/23, Approved (Fee Cap) Higher Education providers can</a:t>
            </a:r>
          </a:p>
          <a:p>
            <a:pPr marL="360000" indent="-360000"/>
            <a:r>
              <a:rPr lang="en-GB" dirty="0">
                <a:latin typeface="Arial" pitchFamily="34" charset="0"/>
                <a:cs typeface="Arial" pitchFamily="34" charset="0"/>
              </a:rPr>
              <a:t>charge full-time students tuition fees of </a:t>
            </a:r>
            <a:r>
              <a:rPr lang="en-GB" b="1" dirty="0">
                <a:latin typeface="Arial" pitchFamily="34" charset="0"/>
                <a:cs typeface="Arial" pitchFamily="34" charset="0"/>
              </a:rPr>
              <a:t>up to £9,250*:</a:t>
            </a:r>
          </a:p>
          <a:p>
            <a:pPr marL="360000" indent="-360000"/>
            <a:endParaRPr lang="en-GB" b="1" dirty="0">
              <a:latin typeface="Arial" pitchFamily="34" charset="0"/>
              <a:cs typeface="Arial" pitchFamily="34" charset="0"/>
            </a:endParaRPr>
          </a:p>
          <a:p>
            <a:pPr marL="360000" indent="-360000"/>
            <a:r>
              <a:rPr lang="en-GB" dirty="0">
                <a:latin typeface="Arial" pitchFamily="34" charset="0"/>
                <a:cs typeface="Arial" pitchFamily="34" charset="0"/>
              </a:rPr>
              <a:t>With tuition fees of up to £9,250, can you afford to study in higher education?</a:t>
            </a:r>
          </a:p>
          <a:p>
            <a:pPr marL="360000" indent="-360000"/>
            <a:endParaRPr lang="en-GB" dirty="0">
              <a:latin typeface="Arial" pitchFamily="34" charset="0"/>
              <a:cs typeface="Arial" pitchFamily="34" charset="0"/>
            </a:endParaRPr>
          </a:p>
          <a:p>
            <a:pPr marL="360000" indent="-360000">
              <a:buFont typeface="Arial" pitchFamily="34" charset="0"/>
              <a:buChar char="•"/>
            </a:pPr>
            <a:r>
              <a:rPr lang="en-GB" dirty="0">
                <a:latin typeface="Arial" pitchFamily="34" charset="0"/>
                <a:cs typeface="Arial" pitchFamily="34" charset="0"/>
              </a:rPr>
              <a:t>Eligible students </a:t>
            </a:r>
            <a:r>
              <a:rPr lang="en-GB" b="1" dirty="0">
                <a:latin typeface="Arial" pitchFamily="34" charset="0"/>
                <a:cs typeface="Arial" pitchFamily="34" charset="0"/>
              </a:rPr>
              <a:t>won’t </a:t>
            </a:r>
            <a:r>
              <a:rPr lang="en-GB" dirty="0">
                <a:latin typeface="Arial" pitchFamily="34" charset="0"/>
                <a:cs typeface="Arial" pitchFamily="34" charset="0"/>
              </a:rPr>
              <a:t>have to pay any tuition fees up front</a:t>
            </a:r>
          </a:p>
          <a:p>
            <a:pPr marL="360000" indent="-360000">
              <a:buFont typeface="Arial" pitchFamily="34" charset="0"/>
              <a:buChar char="•"/>
            </a:pPr>
            <a:endParaRPr lang="en-GB" dirty="0">
              <a:latin typeface="Arial" pitchFamily="34" charset="0"/>
              <a:cs typeface="Arial" pitchFamily="34" charset="0"/>
            </a:endParaRPr>
          </a:p>
          <a:p>
            <a:pPr marL="360000" indent="-360000">
              <a:buFont typeface="Arial" pitchFamily="34" charset="0"/>
              <a:buChar char="•"/>
            </a:pPr>
            <a:r>
              <a:rPr lang="en-GB" dirty="0">
                <a:latin typeface="Arial" pitchFamily="34" charset="0"/>
                <a:cs typeface="Arial" pitchFamily="34" charset="0"/>
              </a:rPr>
              <a:t>A Tuition Fee Loan is available to cover the fee* charged by a provider</a:t>
            </a:r>
          </a:p>
          <a:p>
            <a:pPr marL="360000" indent="-360000"/>
            <a:endParaRPr lang="en-GB" dirty="0">
              <a:latin typeface="Arial" pitchFamily="34" charset="0"/>
              <a:cs typeface="Arial" pitchFamily="34" charset="0"/>
            </a:endParaRPr>
          </a:p>
          <a:p>
            <a:pPr marL="360000" indent="-360000">
              <a:buFont typeface="Arial" panose="020B0604020202020204" pitchFamily="34" charset="0"/>
              <a:buChar char="•"/>
            </a:pPr>
            <a:r>
              <a:rPr lang="en-GB" dirty="0">
                <a:latin typeface="Arial" pitchFamily="34" charset="0"/>
                <a:cs typeface="Arial" pitchFamily="34" charset="0"/>
              </a:rPr>
              <a:t>Or up to £6,165 is available for courses at ‘Approved’ HE providers </a:t>
            </a:r>
          </a:p>
          <a:p>
            <a:pPr marL="360000" indent="-360000"/>
            <a:endParaRPr lang="en-GB" dirty="0">
              <a:latin typeface="Arial" pitchFamily="34" charset="0"/>
              <a:cs typeface="Arial" pitchFamily="34" charset="0"/>
            </a:endParaRPr>
          </a:p>
          <a:p>
            <a:pPr marL="360000" indent="-360000">
              <a:buFont typeface="Arial" pitchFamily="34" charset="0"/>
              <a:buChar char="•"/>
            </a:pPr>
            <a:r>
              <a:rPr lang="en-GB" dirty="0">
                <a:latin typeface="Arial" pitchFamily="34" charset="0"/>
                <a:cs typeface="Arial" pitchFamily="34" charset="0"/>
              </a:rPr>
              <a:t>A Tuition Fee Loan </a:t>
            </a:r>
            <a:r>
              <a:rPr lang="en-GB" b="1" dirty="0">
                <a:latin typeface="Arial" pitchFamily="34" charset="0"/>
                <a:cs typeface="Arial" pitchFamily="34" charset="0"/>
              </a:rPr>
              <a:t>doesn’t depend on household income</a:t>
            </a:r>
          </a:p>
          <a:p>
            <a:pPr marL="360000" indent="-360000"/>
            <a:r>
              <a:rPr lang="en-GB" dirty="0">
                <a:latin typeface="Arial" pitchFamily="34" charset="0"/>
                <a:cs typeface="Arial" pitchFamily="34" charset="0"/>
              </a:rPr>
              <a:t>	</a:t>
            </a:r>
          </a:p>
          <a:p>
            <a:pPr marL="360000" indent="-360000">
              <a:buFont typeface="Arial" pitchFamily="34" charset="0"/>
              <a:buChar char="•"/>
            </a:pPr>
            <a:r>
              <a:rPr lang="en-GB" dirty="0">
                <a:latin typeface="Arial" pitchFamily="34" charset="0"/>
                <a:cs typeface="Arial" pitchFamily="34" charset="0"/>
              </a:rPr>
              <a:t>SFE pay a Tuition Fee Loan directly to your university or college </a:t>
            </a:r>
          </a:p>
        </p:txBody>
      </p:sp>
      <p:sp>
        <p:nvSpPr>
          <p:cNvPr id="4" name="TextBox 3"/>
          <p:cNvSpPr txBox="1">
            <a:spLocks noChangeArrowheads="1"/>
          </p:cNvSpPr>
          <p:nvPr/>
        </p:nvSpPr>
        <p:spPr bwMode="auto">
          <a:xfrm>
            <a:off x="257613" y="309136"/>
            <a:ext cx="7050691" cy="815608"/>
          </a:xfrm>
          <a:prstGeom prst="rect">
            <a:avLst/>
          </a:prstGeom>
          <a:noFill/>
          <a:ln w="9525">
            <a:noFill/>
            <a:miter lim="800000"/>
            <a:headEnd/>
            <a:tailEnd/>
          </a:ln>
        </p:spPr>
        <p:txBody>
          <a:bodyPr wrap="square" lIns="0" tIns="0" rIns="0" bIns="0">
            <a:spAutoFit/>
          </a:bodyPr>
          <a:lstStyle/>
          <a:p>
            <a:pPr>
              <a:spcAft>
                <a:spcPts val="600"/>
              </a:spcAft>
            </a:pPr>
            <a:r>
              <a:rPr lang="en-US" sz="2800" dirty="0">
                <a:solidFill>
                  <a:srgbClr val="DD4814"/>
                </a:solidFill>
                <a:latin typeface="Arial" pitchFamily="34" charset="0"/>
                <a:cs typeface="Arial" pitchFamily="34" charset="0"/>
              </a:rPr>
              <a:t>STUDENT FINANCE 2022/23</a:t>
            </a:r>
          </a:p>
          <a:p>
            <a:pPr>
              <a:spcAft>
                <a:spcPts val="600"/>
              </a:spcAft>
            </a:pPr>
            <a:r>
              <a:rPr lang="en-US" sz="2000" dirty="0">
                <a:solidFill>
                  <a:prstClr val="black"/>
                </a:solidFill>
                <a:latin typeface="Arial" pitchFamily="34" charset="0"/>
                <a:cs typeface="Arial" pitchFamily="34" charset="0"/>
              </a:rPr>
              <a:t>TUITION FEES AND LOANS</a:t>
            </a:r>
          </a:p>
        </p:txBody>
      </p:sp>
      <p:grpSp>
        <p:nvGrpSpPr>
          <p:cNvPr id="2" name="Group 9"/>
          <p:cNvGrpSpPr/>
          <p:nvPr/>
        </p:nvGrpSpPr>
        <p:grpSpPr>
          <a:xfrm>
            <a:off x="204711" y="5738588"/>
            <a:ext cx="8912395" cy="923330"/>
            <a:chOff x="-1583146" y="3432097"/>
            <a:chExt cx="8912395" cy="923330"/>
          </a:xfrm>
        </p:grpSpPr>
        <p:sp>
          <p:nvSpPr>
            <p:cNvPr id="6" name="Rounded Rectangle 5"/>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Rectangle 6"/>
            <p:cNvSpPr>
              <a:spLocks noChangeArrowheads="1"/>
            </p:cNvSpPr>
            <p:nvPr/>
          </p:nvSpPr>
          <p:spPr bwMode="auto">
            <a:xfrm>
              <a:off x="-848357" y="3577799"/>
              <a:ext cx="8177606" cy="646331"/>
            </a:xfrm>
            <a:prstGeom prst="rect">
              <a:avLst/>
            </a:prstGeom>
            <a:noFill/>
            <a:ln w="9525">
              <a:noFill/>
              <a:miter lim="800000"/>
              <a:headEnd/>
              <a:tailEnd/>
            </a:ln>
          </p:spPr>
          <p:txBody>
            <a:bodyPr wrap="square">
              <a:spAutoFit/>
            </a:bodyPr>
            <a:lstStyle/>
            <a:p>
              <a:pPr marL="432000" indent="-360000">
                <a:defRPr/>
              </a:pPr>
              <a:r>
                <a:rPr lang="en-GB" dirty="0">
                  <a:latin typeface="Arial" pitchFamily="34" charset="0"/>
                  <a:cs typeface="Arial" pitchFamily="34" charset="0"/>
                </a:rPr>
                <a:t>*Up to </a:t>
              </a:r>
              <a:r>
                <a:rPr lang="en-GB" b="1" dirty="0">
                  <a:latin typeface="Arial" pitchFamily="34" charset="0"/>
                  <a:cs typeface="Arial" pitchFamily="34" charset="0"/>
                </a:rPr>
                <a:t>£11,100 </a:t>
              </a:r>
              <a:r>
                <a:rPr lang="en-GB" dirty="0">
                  <a:latin typeface="Arial" pitchFamily="34" charset="0"/>
                  <a:cs typeface="Arial" pitchFamily="34" charset="0"/>
                </a:rPr>
                <a:t>for Accelerated Degree courses at Approved (Fee Cap)</a:t>
              </a:r>
            </a:p>
            <a:p>
              <a:pPr marL="432000" indent="-360000">
                <a:defRPr/>
              </a:pPr>
              <a:r>
                <a:rPr lang="en-GB" dirty="0">
                  <a:latin typeface="Arial" pitchFamily="34" charset="0"/>
                  <a:cs typeface="Arial" pitchFamily="34" charset="0"/>
                </a:rPr>
                <a:t> providers with OfS Access/Participation Plan and TEF award</a:t>
              </a:r>
              <a:endParaRPr lang="en-GB" b="1" dirty="0">
                <a:latin typeface="Arial" pitchFamily="34" charset="0"/>
                <a:cs typeface="Arial" pitchFamily="34" charset="0"/>
              </a:endParaRPr>
            </a:p>
          </p:txBody>
        </p:sp>
        <p:sp>
          <p:nvSpPr>
            <p:cNvPr id="8" name="Oval 7"/>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TextBox 8"/>
            <p:cNvSpPr txBox="1"/>
            <p:nvPr/>
          </p:nvSpPr>
          <p:spPr>
            <a:xfrm>
              <a:off x="-1351128" y="3432097"/>
              <a:ext cx="423906" cy="923330"/>
            </a:xfrm>
            <a:prstGeom prst="rect">
              <a:avLst/>
            </a:prstGeom>
            <a:noFill/>
          </p:spPr>
          <p:txBody>
            <a:bodyPr wrap="square" rtlCol="0">
              <a:spAutoFit/>
            </a:bodyPr>
            <a:lstStyle/>
            <a:p>
              <a:r>
                <a:rPr lang="en-GB" sz="5400" b="1" dirty="0">
                  <a:solidFill>
                    <a:schemeClr val="bg1"/>
                  </a:solidFill>
                </a:rPr>
                <a:t>i</a:t>
              </a:r>
            </a:p>
          </p:txBody>
        </p:sp>
      </p:grpSp>
    </p:spTree>
    <p:custDataLst>
      <p:tags r:id="rId1"/>
    </p:custData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a:spLocks noChangeArrowheads="1"/>
          </p:cNvSpPr>
          <p:nvPr/>
        </p:nvSpPr>
        <p:spPr bwMode="auto">
          <a:xfrm>
            <a:off x="257613" y="309136"/>
            <a:ext cx="7050691" cy="815608"/>
          </a:xfrm>
          <a:prstGeom prst="rect">
            <a:avLst/>
          </a:prstGeom>
          <a:noFill/>
          <a:ln w="9525">
            <a:noFill/>
            <a:miter lim="800000"/>
            <a:headEnd/>
            <a:tailEnd/>
          </a:ln>
        </p:spPr>
        <p:txBody>
          <a:bodyPr wrap="square" lIns="0" tIns="0" rIns="0" bIns="0">
            <a:spAutoFit/>
          </a:bodyPr>
          <a:lstStyle/>
          <a:p>
            <a:pPr>
              <a:spcAft>
                <a:spcPts val="600"/>
              </a:spcAft>
            </a:pPr>
            <a:r>
              <a:rPr lang="en-US" sz="2800" dirty="0">
                <a:solidFill>
                  <a:srgbClr val="DD4814"/>
                </a:solidFill>
                <a:latin typeface="Arial" pitchFamily="34" charset="0"/>
                <a:cs typeface="Arial" pitchFamily="34" charset="0"/>
              </a:rPr>
              <a:t>STUDENT FINANCE 2022/23</a:t>
            </a:r>
          </a:p>
          <a:p>
            <a:pPr>
              <a:spcAft>
                <a:spcPts val="600"/>
              </a:spcAft>
            </a:pPr>
            <a:r>
              <a:rPr lang="en-US" sz="2000" dirty="0">
                <a:solidFill>
                  <a:prstClr val="black"/>
                </a:solidFill>
                <a:latin typeface="Arial" pitchFamily="34" charset="0"/>
                <a:cs typeface="Arial" pitchFamily="34" charset="0"/>
              </a:rPr>
              <a:t>THE STUDENT FINANCE PACKAGE</a:t>
            </a:r>
          </a:p>
        </p:txBody>
      </p:sp>
      <p:grpSp>
        <p:nvGrpSpPr>
          <p:cNvPr id="2" name="Group 27"/>
          <p:cNvGrpSpPr/>
          <p:nvPr/>
        </p:nvGrpSpPr>
        <p:grpSpPr>
          <a:xfrm>
            <a:off x="267745" y="1942473"/>
            <a:ext cx="8355949" cy="3746227"/>
            <a:chOff x="346575" y="1866273"/>
            <a:chExt cx="8355949" cy="3746227"/>
          </a:xfrm>
        </p:grpSpPr>
        <p:grpSp>
          <p:nvGrpSpPr>
            <p:cNvPr id="3" name="Group 15"/>
            <p:cNvGrpSpPr/>
            <p:nvPr/>
          </p:nvGrpSpPr>
          <p:grpSpPr>
            <a:xfrm>
              <a:off x="346575" y="1866273"/>
              <a:ext cx="8355949" cy="3746227"/>
              <a:chOff x="9868989" y="3379787"/>
              <a:chExt cx="8355949" cy="3746227"/>
            </a:xfrm>
          </p:grpSpPr>
          <p:grpSp>
            <p:nvGrpSpPr>
              <p:cNvPr id="4" name="Group 106"/>
              <p:cNvGrpSpPr/>
              <p:nvPr/>
            </p:nvGrpSpPr>
            <p:grpSpPr>
              <a:xfrm>
                <a:off x="10515609" y="5869917"/>
                <a:ext cx="1711735" cy="1256097"/>
                <a:chOff x="8576448" y="7414936"/>
                <a:chExt cx="1711735" cy="1256097"/>
              </a:xfrm>
            </p:grpSpPr>
            <p:sp>
              <p:nvSpPr>
                <p:cNvPr id="45" name="TextBox 3"/>
                <p:cNvSpPr txBox="1"/>
                <p:nvPr/>
              </p:nvSpPr>
              <p:spPr>
                <a:xfrm rot="20882373">
                  <a:off x="9247513" y="7414936"/>
                  <a:ext cx="1040670" cy="1107996"/>
                </a:xfrm>
                <a:prstGeom prst="rect">
                  <a:avLst/>
                </a:prstGeom>
                <a:noFill/>
              </p:spPr>
              <p:txBody>
                <a:bodyPr wrap="none" rtlCol="0">
                  <a:spAutoFit/>
                </a:bodyPr>
                <a:lstStyle/>
                <a:p>
                  <a:r>
                    <a:rPr lang="en-GB" sz="5400" dirty="0">
                      <a:solidFill>
                        <a:schemeClr val="bg1"/>
                      </a:solidFill>
                      <a:latin typeface="Arial" pitchFamily="34" charset="0"/>
                      <a:cs typeface="Arial" pitchFamily="34" charset="0"/>
                    </a:rPr>
                    <a:t>#</a:t>
                  </a:r>
                  <a:r>
                    <a:rPr lang="en-GB" sz="6600" dirty="0">
                      <a:solidFill>
                        <a:schemeClr val="bg1"/>
                      </a:solidFill>
                      <a:latin typeface="Arial" pitchFamily="34" charset="0"/>
                      <a:cs typeface="Arial" pitchFamily="34" charset="0"/>
                    </a:rPr>
                    <a:t>1</a:t>
                  </a:r>
                </a:p>
              </p:txBody>
            </p:sp>
            <p:sp>
              <p:nvSpPr>
                <p:cNvPr id="47" name="Oval 46"/>
                <p:cNvSpPr/>
                <p:nvPr/>
              </p:nvSpPr>
              <p:spPr>
                <a:xfrm>
                  <a:off x="8576448" y="8071943"/>
                  <a:ext cx="1119352" cy="59909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 name="Group 43"/>
              <p:cNvGrpSpPr/>
              <p:nvPr/>
            </p:nvGrpSpPr>
            <p:grpSpPr>
              <a:xfrm>
                <a:off x="9868989" y="3379787"/>
                <a:ext cx="8355949" cy="3565004"/>
                <a:chOff x="-2709550" y="1722242"/>
                <a:chExt cx="8355949" cy="3565004"/>
              </a:xfrm>
            </p:grpSpPr>
            <p:sp>
              <p:nvSpPr>
                <p:cNvPr id="22" name="Rectangle 21"/>
                <p:cNvSpPr/>
                <p:nvPr/>
              </p:nvSpPr>
              <p:spPr>
                <a:xfrm>
                  <a:off x="-2709550" y="1779772"/>
                  <a:ext cx="8355949" cy="3507474"/>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roup 43"/>
                <p:cNvGrpSpPr/>
                <p:nvPr/>
              </p:nvGrpSpPr>
              <p:grpSpPr>
                <a:xfrm>
                  <a:off x="112749" y="1722242"/>
                  <a:ext cx="5533010" cy="2996444"/>
                  <a:chOff x="3197143" y="2131675"/>
                  <a:chExt cx="5533010" cy="2996444"/>
                </a:xfrm>
              </p:grpSpPr>
              <p:grpSp>
                <p:nvGrpSpPr>
                  <p:cNvPr id="7" name="Group 44"/>
                  <p:cNvGrpSpPr/>
                  <p:nvPr/>
                </p:nvGrpSpPr>
                <p:grpSpPr>
                  <a:xfrm>
                    <a:off x="3197143" y="2131675"/>
                    <a:ext cx="5533010" cy="2996444"/>
                    <a:chOff x="3224436" y="1449290"/>
                    <a:chExt cx="5533010" cy="2996444"/>
                  </a:xfrm>
                </p:grpSpPr>
                <p:sp>
                  <p:nvSpPr>
                    <p:cNvPr id="36" name="Oval 35"/>
                    <p:cNvSpPr/>
                    <p:nvPr/>
                  </p:nvSpPr>
                  <p:spPr>
                    <a:xfrm>
                      <a:off x="3224436" y="1449290"/>
                      <a:ext cx="2979680" cy="2979680"/>
                    </a:xfrm>
                    <a:prstGeom prst="ellipse">
                      <a:avLst/>
                    </a:prstGeom>
                    <a:solidFill>
                      <a:srgbClr val="CC0066"/>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p:cNvSpPr/>
                    <p:nvPr/>
                  </p:nvSpPr>
                  <p:spPr>
                    <a:xfrm>
                      <a:off x="6421961" y="2110249"/>
                      <a:ext cx="2335485" cy="2335485"/>
                    </a:xfrm>
                    <a:prstGeom prst="ellipse">
                      <a:avLst/>
                    </a:prstGeom>
                    <a:solidFill>
                      <a:srgbClr val="660066"/>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3" name="TextBox 32"/>
                  <p:cNvSpPr txBox="1"/>
                  <p:nvPr/>
                </p:nvSpPr>
                <p:spPr>
                  <a:xfrm>
                    <a:off x="3276078" y="3228318"/>
                    <a:ext cx="2839239" cy="954107"/>
                  </a:xfrm>
                  <a:prstGeom prst="rect">
                    <a:avLst/>
                  </a:prstGeom>
                  <a:noFill/>
                </p:spPr>
                <p:txBody>
                  <a:bodyPr wrap="none" rtlCol="0">
                    <a:spAutoFit/>
                  </a:bodyPr>
                  <a:lstStyle/>
                  <a:p>
                    <a:pPr algn="ctr"/>
                    <a:r>
                      <a:rPr lang="en-GB" sz="2800" b="1" dirty="0">
                        <a:solidFill>
                          <a:schemeClr val="bg1"/>
                        </a:solidFill>
                        <a:latin typeface="Arial" pitchFamily="34" charset="0"/>
                        <a:cs typeface="Arial" pitchFamily="34" charset="0"/>
                      </a:rPr>
                      <a:t>MAINTENANCE</a:t>
                    </a:r>
                  </a:p>
                  <a:p>
                    <a:pPr algn="ctr"/>
                    <a:r>
                      <a:rPr lang="en-GB" sz="2800" b="1" dirty="0">
                        <a:solidFill>
                          <a:schemeClr val="bg1"/>
                        </a:solidFill>
                        <a:latin typeface="Arial" pitchFamily="34" charset="0"/>
                        <a:cs typeface="Arial" pitchFamily="34" charset="0"/>
                      </a:rPr>
                      <a:t>LOAN</a:t>
                    </a:r>
                  </a:p>
                </p:txBody>
              </p:sp>
              <p:sp>
                <p:nvSpPr>
                  <p:cNvPr id="34" name="TextBox 33"/>
                  <p:cNvSpPr txBox="1"/>
                  <p:nvPr/>
                </p:nvSpPr>
                <p:spPr>
                  <a:xfrm rot="712777">
                    <a:off x="6878081" y="3601439"/>
                    <a:ext cx="1422377" cy="707886"/>
                  </a:xfrm>
                  <a:prstGeom prst="rect">
                    <a:avLst/>
                  </a:prstGeom>
                  <a:noFill/>
                </p:spPr>
                <p:txBody>
                  <a:bodyPr wrap="none" rtlCol="0">
                    <a:spAutoFit/>
                  </a:bodyPr>
                  <a:lstStyle/>
                  <a:p>
                    <a:pPr algn="ctr"/>
                    <a:r>
                      <a:rPr lang="en-GB" sz="2000" dirty="0">
                        <a:solidFill>
                          <a:schemeClr val="bg1"/>
                        </a:solidFill>
                        <a:latin typeface="Arial" pitchFamily="34" charset="0"/>
                        <a:cs typeface="Arial" pitchFamily="34" charset="0"/>
                      </a:rPr>
                      <a:t>EXTRA</a:t>
                    </a:r>
                  </a:p>
                  <a:p>
                    <a:pPr algn="ctr"/>
                    <a:r>
                      <a:rPr lang="en-GB" sz="2000" dirty="0">
                        <a:solidFill>
                          <a:schemeClr val="bg1"/>
                        </a:solidFill>
                        <a:latin typeface="Arial" pitchFamily="34" charset="0"/>
                        <a:cs typeface="Arial" pitchFamily="34" charset="0"/>
                      </a:rPr>
                      <a:t>SUPPORT</a:t>
                    </a:r>
                  </a:p>
                </p:txBody>
              </p:sp>
            </p:grpSp>
          </p:grpSp>
        </p:grpSp>
        <p:sp>
          <p:nvSpPr>
            <p:cNvPr id="24" name="Oval 23"/>
            <p:cNvSpPr/>
            <p:nvPr/>
          </p:nvSpPr>
          <p:spPr>
            <a:xfrm>
              <a:off x="590955" y="2726928"/>
              <a:ext cx="2335485" cy="2335485"/>
            </a:xfrm>
            <a:prstGeom prst="ellipse">
              <a:avLst/>
            </a:prstGeom>
            <a:solidFill>
              <a:schemeClr val="accent1">
                <a:lumMod val="50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3"/>
            <p:cNvSpPr txBox="1"/>
            <p:nvPr/>
          </p:nvSpPr>
          <p:spPr>
            <a:xfrm rot="20882373">
              <a:off x="882541" y="3591450"/>
              <a:ext cx="1781257" cy="707886"/>
            </a:xfrm>
            <a:prstGeom prst="rect">
              <a:avLst/>
            </a:prstGeom>
            <a:noFill/>
          </p:spPr>
          <p:txBody>
            <a:bodyPr wrap="none" rtlCol="0">
              <a:spAutoFit/>
            </a:bodyPr>
            <a:lstStyle/>
            <a:p>
              <a:pPr algn="ctr"/>
              <a:r>
                <a:rPr lang="en-GB" sz="2000" dirty="0">
                  <a:solidFill>
                    <a:schemeClr val="bg1"/>
                  </a:solidFill>
                  <a:latin typeface="Arial" pitchFamily="34" charset="0"/>
                  <a:cs typeface="Arial" pitchFamily="34" charset="0"/>
                </a:rPr>
                <a:t>TUITION FEE</a:t>
              </a:r>
            </a:p>
            <a:p>
              <a:pPr algn="ctr"/>
              <a:r>
                <a:rPr lang="en-GB" sz="2000" dirty="0">
                  <a:solidFill>
                    <a:schemeClr val="bg1"/>
                  </a:solidFill>
                  <a:latin typeface="Arial" pitchFamily="34" charset="0"/>
                  <a:cs typeface="Arial" pitchFamily="34" charset="0"/>
                </a:rPr>
                <a:t>LOAN</a:t>
              </a:r>
            </a:p>
          </p:txBody>
        </p:sp>
      </p:gr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217292" y="1966521"/>
            <a:ext cx="8940800" cy="4001095"/>
          </a:xfrm>
          <a:prstGeom prst="rect">
            <a:avLst/>
          </a:prstGeom>
          <a:noFill/>
          <a:ln w="9525">
            <a:noFill/>
            <a:miter lim="800000"/>
            <a:headEnd/>
            <a:tailEnd/>
          </a:ln>
        </p:spPr>
        <p:txBody>
          <a:bodyPr>
            <a:spAutoFit/>
          </a:bodyPr>
          <a:lstStyle/>
          <a:p>
            <a:pPr marL="360000" indent="-358775"/>
            <a:r>
              <a:rPr lang="en-GB" dirty="0">
                <a:latin typeface="Arial" pitchFamily="34" charset="0"/>
                <a:cs typeface="Arial" pitchFamily="34" charset="0"/>
              </a:rPr>
              <a:t>So that’s tuition fee’s covered, but what other support can you get?</a:t>
            </a:r>
          </a:p>
          <a:p>
            <a:pPr marL="360000" indent="-358775"/>
            <a:endParaRPr lang="en-GB" dirty="0">
              <a:latin typeface="Arial" pitchFamily="34" charset="0"/>
              <a:cs typeface="Arial" pitchFamily="34" charset="0"/>
            </a:endParaRPr>
          </a:p>
          <a:p>
            <a:pPr marL="360000" indent="-358775"/>
            <a:r>
              <a:rPr lang="en-GB" dirty="0">
                <a:latin typeface="Arial" pitchFamily="34" charset="0"/>
                <a:cs typeface="Arial" pitchFamily="34" charset="0"/>
              </a:rPr>
              <a:t>A Maintenance Loan is available to </a:t>
            </a:r>
            <a:r>
              <a:rPr lang="en-GB" b="1" dirty="0">
                <a:latin typeface="Arial" pitchFamily="34" charset="0"/>
                <a:cs typeface="Arial" pitchFamily="34" charset="0"/>
              </a:rPr>
              <a:t>help students with their living costs:</a:t>
            </a:r>
            <a:endParaRPr lang="en-GB" dirty="0">
              <a:latin typeface="Arial" pitchFamily="34" charset="0"/>
              <a:cs typeface="Arial" pitchFamily="34" charset="0"/>
            </a:endParaRPr>
          </a:p>
          <a:p>
            <a:pPr marL="360000" indent="-358775"/>
            <a:endParaRPr lang="en-GB" dirty="0">
              <a:latin typeface="Arial" pitchFamily="34" charset="0"/>
              <a:cs typeface="Arial" pitchFamily="34" charset="0"/>
            </a:endParaRPr>
          </a:p>
          <a:p>
            <a:pPr marL="360000" indent="-358775">
              <a:buFont typeface="Arial" pitchFamily="34" charset="0"/>
              <a:buChar char="•"/>
            </a:pPr>
            <a:r>
              <a:rPr lang="en-GB" dirty="0">
                <a:latin typeface="Arial" pitchFamily="34" charset="0"/>
                <a:cs typeface="Arial" pitchFamily="34" charset="0"/>
              </a:rPr>
              <a:t>All eligible students are entitled to get some Maintenance Loan support</a:t>
            </a:r>
          </a:p>
          <a:p>
            <a:pPr marL="360000" indent="-358775">
              <a:buFont typeface="Arial" pitchFamily="34" charset="0"/>
              <a:buChar char="•"/>
            </a:pPr>
            <a:endParaRPr lang="en-GB" dirty="0">
              <a:latin typeface="Arial" pitchFamily="34" charset="0"/>
              <a:cs typeface="Arial" pitchFamily="34" charset="0"/>
            </a:endParaRPr>
          </a:p>
          <a:p>
            <a:pPr marL="360000" indent="-358775">
              <a:buFont typeface="Arial" pitchFamily="34" charset="0"/>
              <a:buChar char="•"/>
            </a:pPr>
            <a:r>
              <a:rPr lang="en-GB" dirty="0">
                <a:latin typeface="Arial" pitchFamily="34" charset="0"/>
                <a:cs typeface="Arial" pitchFamily="34" charset="0"/>
              </a:rPr>
              <a:t>The actual amount you can get depends on your household income and where  you live and study</a:t>
            </a:r>
          </a:p>
          <a:p>
            <a:pPr marL="1225"/>
            <a:endParaRPr lang="en-GB" dirty="0">
              <a:latin typeface="Arial" pitchFamily="34" charset="0"/>
              <a:cs typeface="Arial" pitchFamily="34" charset="0"/>
            </a:endParaRPr>
          </a:p>
          <a:p>
            <a:pPr marL="360000" indent="-358775">
              <a:buFont typeface="Arial" pitchFamily="34" charset="0"/>
              <a:buChar char="•"/>
            </a:pPr>
            <a:r>
              <a:rPr lang="en-GB" dirty="0">
                <a:latin typeface="Arial" pitchFamily="34" charset="0"/>
                <a:cs typeface="Arial" pitchFamily="34" charset="0"/>
              </a:rPr>
              <a:t>Your Maintenance Loan is paid directly into your bank account each term</a:t>
            </a:r>
          </a:p>
          <a:p>
            <a:pPr marL="1225"/>
            <a:endParaRPr lang="en-GB" dirty="0">
              <a:latin typeface="Arial" pitchFamily="34" charset="0"/>
              <a:cs typeface="Arial" pitchFamily="34" charset="0"/>
            </a:endParaRPr>
          </a:p>
          <a:p>
            <a:pPr marL="360000" indent="-358775">
              <a:buFont typeface="Arial" pitchFamily="34" charset="0"/>
              <a:buChar char="•"/>
            </a:pPr>
            <a:r>
              <a:rPr lang="en-GB" dirty="0">
                <a:latin typeface="Arial" pitchFamily="34" charset="0"/>
                <a:cs typeface="Arial" pitchFamily="34" charset="0"/>
              </a:rPr>
              <a:t>Tuition Fee and Maintenance Loans do </a:t>
            </a:r>
            <a:r>
              <a:rPr lang="en-GB" b="1" dirty="0">
                <a:latin typeface="Arial" pitchFamily="34" charset="0"/>
                <a:cs typeface="Arial" pitchFamily="34" charset="0"/>
              </a:rPr>
              <a:t>have to be repaid </a:t>
            </a:r>
            <a:r>
              <a:rPr lang="en-GB" dirty="0">
                <a:latin typeface="Arial" pitchFamily="34" charset="0"/>
                <a:cs typeface="Arial" pitchFamily="34" charset="0"/>
              </a:rPr>
              <a:t>but not until you’ve </a:t>
            </a:r>
          </a:p>
          <a:p>
            <a:pPr marL="360000" indent="-358775"/>
            <a:r>
              <a:rPr lang="en-GB" dirty="0">
                <a:latin typeface="Arial" pitchFamily="34" charset="0"/>
                <a:cs typeface="Arial" pitchFamily="34" charset="0"/>
              </a:rPr>
              <a:t>	left university/college and your income is over the relevant threshold</a:t>
            </a:r>
          </a:p>
          <a:p>
            <a:pPr marL="360000" indent="-358775">
              <a:buFont typeface="Arial" pitchFamily="34" charset="0"/>
              <a:buChar char="•"/>
            </a:pPr>
            <a:endParaRPr lang="en-GB" sz="2000" dirty="0">
              <a:latin typeface="Arial" pitchFamily="34" charset="0"/>
              <a:cs typeface="Arial" pitchFamily="34" charset="0"/>
            </a:endParaRPr>
          </a:p>
        </p:txBody>
      </p:sp>
      <p:sp>
        <p:nvSpPr>
          <p:cNvPr id="7" name="TextBox 6"/>
          <p:cNvSpPr txBox="1">
            <a:spLocks noChangeArrowheads="1"/>
          </p:cNvSpPr>
          <p:nvPr/>
        </p:nvSpPr>
        <p:spPr bwMode="auto">
          <a:xfrm>
            <a:off x="257613" y="309136"/>
            <a:ext cx="7050691" cy="815608"/>
          </a:xfrm>
          <a:prstGeom prst="rect">
            <a:avLst/>
          </a:prstGeom>
          <a:noFill/>
          <a:ln w="9525">
            <a:noFill/>
            <a:miter lim="800000"/>
            <a:headEnd/>
            <a:tailEnd/>
          </a:ln>
        </p:spPr>
        <p:txBody>
          <a:bodyPr wrap="square" lIns="0" tIns="0" rIns="0" bIns="0">
            <a:spAutoFit/>
          </a:bodyPr>
          <a:lstStyle/>
          <a:p>
            <a:pPr>
              <a:spcAft>
                <a:spcPts val="600"/>
              </a:spcAft>
            </a:pPr>
            <a:r>
              <a:rPr lang="en-US" sz="2800" dirty="0">
                <a:solidFill>
                  <a:srgbClr val="DD4814"/>
                </a:solidFill>
                <a:latin typeface="Arial" pitchFamily="34" charset="0"/>
                <a:cs typeface="Arial" pitchFamily="34" charset="0"/>
              </a:rPr>
              <a:t>STUDENT FINANCE 2022/23</a:t>
            </a:r>
          </a:p>
          <a:p>
            <a:pPr>
              <a:spcAft>
                <a:spcPts val="600"/>
              </a:spcAft>
            </a:pPr>
            <a:r>
              <a:rPr lang="en-US" sz="2000" dirty="0">
                <a:solidFill>
                  <a:prstClr val="black"/>
                </a:solidFill>
                <a:latin typeface="Arial" pitchFamily="34" charset="0"/>
                <a:cs typeface="Arial" pitchFamily="34" charset="0"/>
              </a:rPr>
              <a:t>MAINTENANCE (LIVING COST) LOANS</a:t>
            </a:r>
          </a:p>
        </p:txBody>
      </p:sp>
      <p:grpSp>
        <p:nvGrpSpPr>
          <p:cNvPr id="4" name="Group 9">
            <a:extLst>
              <a:ext uri="{FF2B5EF4-FFF2-40B4-BE49-F238E27FC236}">
                <a16:creationId xmlns:a16="http://schemas.microsoft.com/office/drawing/2014/main" id="{5D13888A-049B-4140-8E1F-BBF7DF01272E}"/>
              </a:ext>
            </a:extLst>
          </p:cNvPr>
          <p:cNvGrpSpPr/>
          <p:nvPr/>
        </p:nvGrpSpPr>
        <p:grpSpPr>
          <a:xfrm>
            <a:off x="204711" y="5738588"/>
            <a:ext cx="8618056" cy="1069032"/>
            <a:chOff x="-1583146" y="3432097"/>
            <a:chExt cx="8618056" cy="1069032"/>
          </a:xfrm>
        </p:grpSpPr>
        <p:sp>
          <p:nvSpPr>
            <p:cNvPr id="6" name="Rounded Rectangle 6">
              <a:extLst>
                <a:ext uri="{FF2B5EF4-FFF2-40B4-BE49-F238E27FC236}">
                  <a16:creationId xmlns:a16="http://schemas.microsoft.com/office/drawing/2014/main" id="{D5CAE374-03F3-4A53-88D8-DFF9305A96FB}"/>
                </a:ext>
              </a:extLst>
            </p:cNvPr>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11F6FD65-E3CE-416E-A186-F302C05F1D4A}"/>
                </a:ext>
              </a:extLst>
            </p:cNvPr>
            <p:cNvSpPr>
              <a:spLocks noChangeArrowheads="1"/>
            </p:cNvSpPr>
            <p:nvPr/>
          </p:nvSpPr>
          <p:spPr bwMode="auto">
            <a:xfrm>
              <a:off x="-821463" y="3577799"/>
              <a:ext cx="7825803" cy="923330"/>
            </a:xfrm>
            <a:prstGeom prst="rect">
              <a:avLst/>
            </a:prstGeom>
            <a:noFill/>
            <a:ln w="9525">
              <a:noFill/>
              <a:miter lim="800000"/>
              <a:headEnd/>
              <a:tailEnd/>
            </a:ln>
          </p:spPr>
          <p:txBody>
            <a:bodyPr wrap="square">
              <a:spAutoFit/>
            </a:bodyPr>
            <a:lstStyle/>
            <a:p>
              <a:pPr marL="432000" indent="-360000">
                <a:defRPr/>
              </a:pPr>
              <a:r>
                <a:rPr lang="en-GB" dirty="0">
                  <a:latin typeface="Arial" pitchFamily="34" charset="0"/>
                  <a:cs typeface="Arial" pitchFamily="34" charset="0"/>
                </a:rPr>
                <a:t>If your household income is </a:t>
              </a:r>
              <a:r>
                <a:rPr lang="en-GB" b="1" dirty="0">
                  <a:latin typeface="Arial" pitchFamily="34" charset="0"/>
                  <a:cs typeface="Arial" pitchFamily="34" charset="0"/>
                </a:rPr>
                <a:t>under £25,000 </a:t>
              </a:r>
              <a:r>
                <a:rPr lang="en-GB" dirty="0">
                  <a:latin typeface="Arial" pitchFamily="34" charset="0"/>
                  <a:cs typeface="Arial" pitchFamily="34" charset="0"/>
                </a:rPr>
                <a:t>then you can apply for the full</a:t>
              </a:r>
            </a:p>
            <a:p>
              <a:pPr marL="432000" indent="-360000">
                <a:defRPr/>
              </a:pPr>
              <a:r>
                <a:rPr lang="en-GB" dirty="0">
                  <a:latin typeface="Arial" pitchFamily="34" charset="0"/>
                  <a:cs typeface="Arial" pitchFamily="34" charset="0"/>
                </a:rPr>
                <a:t>rate of Maintenance Loan</a:t>
              </a:r>
            </a:p>
            <a:p>
              <a:pPr marL="432000" indent="-360000">
                <a:defRPr/>
              </a:pPr>
              <a:endParaRPr lang="en-GB" dirty="0">
                <a:latin typeface="Arial" pitchFamily="34" charset="0"/>
                <a:cs typeface="Arial" pitchFamily="34" charset="0"/>
              </a:endParaRPr>
            </a:p>
          </p:txBody>
        </p:sp>
        <p:sp>
          <p:nvSpPr>
            <p:cNvPr id="9" name="Oval 8">
              <a:extLst>
                <a:ext uri="{FF2B5EF4-FFF2-40B4-BE49-F238E27FC236}">
                  <a16:creationId xmlns:a16="http://schemas.microsoft.com/office/drawing/2014/main" id="{47BF9D49-56BD-43D8-B3B0-121CA24B1994}"/>
                </a:ext>
              </a:extLst>
            </p:cNvPr>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2B3965C1-78F1-4C90-A4B8-FB412A445C1F}"/>
                </a:ext>
              </a:extLst>
            </p:cNvPr>
            <p:cNvSpPr txBox="1"/>
            <p:nvPr/>
          </p:nvSpPr>
          <p:spPr>
            <a:xfrm>
              <a:off x="-1351128" y="3432097"/>
              <a:ext cx="423906" cy="923330"/>
            </a:xfrm>
            <a:prstGeom prst="rect">
              <a:avLst/>
            </a:prstGeom>
            <a:noFill/>
          </p:spPr>
          <p:txBody>
            <a:bodyPr wrap="square" rtlCol="0">
              <a:spAutoFit/>
            </a:bodyPr>
            <a:lstStyle/>
            <a:p>
              <a:r>
                <a:rPr lang="en-GB" sz="5400" b="1" dirty="0">
                  <a:solidFill>
                    <a:schemeClr val="bg1"/>
                  </a:solidFill>
                </a:rPr>
                <a:t>i</a:t>
              </a:r>
            </a:p>
          </p:txBody>
        </p:sp>
      </p:grpSp>
    </p:spTree>
    <p:custDataLst>
      <p:tags r:id="rId1"/>
    </p:custData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TIMING" val="|3.9|2.1|1.9|3.5|2.6|2.5"/>
</p:tagLst>
</file>

<file path=ppt/tags/tag10.xml><?xml version="1.0" encoding="utf-8"?>
<p:tagLst xmlns:a="http://schemas.openxmlformats.org/drawingml/2006/main" xmlns:r="http://schemas.openxmlformats.org/officeDocument/2006/relationships" xmlns:p="http://schemas.openxmlformats.org/presentationml/2006/main">
  <p:tag name="TIMING" val="|2.5|2.4|2|3.6|3.8|1.9|3.1"/>
</p:tagLst>
</file>

<file path=ppt/tags/tag11.xml><?xml version="1.0" encoding="utf-8"?>
<p:tagLst xmlns:a="http://schemas.openxmlformats.org/drawingml/2006/main" xmlns:r="http://schemas.openxmlformats.org/officeDocument/2006/relationships" xmlns:p="http://schemas.openxmlformats.org/presentationml/2006/main">
  <p:tag name="TIMING" val="|9.6"/>
</p:tagLst>
</file>

<file path=ppt/tags/tag12.xml><?xml version="1.0" encoding="utf-8"?>
<p:tagLst xmlns:a="http://schemas.openxmlformats.org/drawingml/2006/main" xmlns:r="http://schemas.openxmlformats.org/officeDocument/2006/relationships" xmlns:p="http://schemas.openxmlformats.org/presentationml/2006/main">
  <p:tag name="TIMING" val="|2.4|7.3|4|5.6|4.2"/>
</p:tagLst>
</file>

<file path=ppt/tags/tag13.xml><?xml version="1.0" encoding="utf-8"?>
<p:tagLst xmlns:a="http://schemas.openxmlformats.org/drawingml/2006/main" xmlns:r="http://schemas.openxmlformats.org/officeDocument/2006/relationships" xmlns:p="http://schemas.openxmlformats.org/presentationml/2006/main">
  <p:tag name="TIMING" val="|11.6|2.9"/>
</p:tagLst>
</file>

<file path=ppt/tags/tag14.xml><?xml version="1.0" encoding="utf-8"?>
<p:tagLst xmlns:a="http://schemas.openxmlformats.org/drawingml/2006/main" xmlns:r="http://schemas.openxmlformats.org/officeDocument/2006/relationships" xmlns:p="http://schemas.openxmlformats.org/presentationml/2006/main">
  <p:tag name="TIMING" val="|6.2|4.3|6.7|11.1|5.5"/>
</p:tagLst>
</file>

<file path=ppt/tags/tag15.xml><?xml version="1.0" encoding="utf-8"?>
<p:tagLst xmlns:a="http://schemas.openxmlformats.org/drawingml/2006/main" xmlns:r="http://schemas.openxmlformats.org/officeDocument/2006/relationships" xmlns:p="http://schemas.openxmlformats.org/presentationml/2006/main">
  <p:tag name="TIMING" val="|5|4.5|4.2|5.7|4.5"/>
</p:tagLst>
</file>

<file path=ppt/tags/tag16.xml><?xml version="1.0" encoding="utf-8"?>
<p:tagLst xmlns:a="http://schemas.openxmlformats.org/drawingml/2006/main" xmlns:r="http://schemas.openxmlformats.org/officeDocument/2006/relationships" xmlns:p="http://schemas.openxmlformats.org/presentationml/2006/main">
  <p:tag name="TIMING" val="|6.8"/>
</p:tagLst>
</file>

<file path=ppt/tags/tag17.xml><?xml version="1.0" encoding="utf-8"?>
<p:tagLst xmlns:a="http://schemas.openxmlformats.org/drawingml/2006/main" xmlns:r="http://schemas.openxmlformats.org/officeDocument/2006/relationships" xmlns:p="http://schemas.openxmlformats.org/presentationml/2006/main">
  <p:tag name="TIMING" val="|10.3"/>
</p:tagLst>
</file>

<file path=ppt/tags/tag18.xml><?xml version="1.0" encoding="utf-8"?>
<p:tagLst xmlns:a="http://schemas.openxmlformats.org/drawingml/2006/main" xmlns:r="http://schemas.openxmlformats.org/officeDocument/2006/relationships" xmlns:p="http://schemas.openxmlformats.org/presentationml/2006/main">
  <p:tag name="TIMING" val="|10.5|1.7|9.1|9"/>
</p:tagLst>
</file>

<file path=ppt/tags/tag2.xml><?xml version="1.0" encoding="utf-8"?>
<p:tagLst xmlns:a="http://schemas.openxmlformats.org/drawingml/2006/main" xmlns:r="http://schemas.openxmlformats.org/officeDocument/2006/relationships" xmlns:p="http://schemas.openxmlformats.org/presentationml/2006/main">
  <p:tag name="TIMING" val="|6.2|2.1|2.4|2.8|7.6"/>
</p:tagLst>
</file>

<file path=ppt/tags/tag3.xml><?xml version="1.0" encoding="utf-8"?>
<p:tagLst xmlns:a="http://schemas.openxmlformats.org/drawingml/2006/main" xmlns:r="http://schemas.openxmlformats.org/officeDocument/2006/relationships" xmlns:p="http://schemas.openxmlformats.org/presentationml/2006/main">
  <p:tag name="TIMING" val="|4.1|3.8|3.8|13.7|3.1"/>
</p:tagLst>
</file>

<file path=ppt/tags/tag4.xml><?xml version="1.0" encoding="utf-8"?>
<p:tagLst xmlns:a="http://schemas.openxmlformats.org/drawingml/2006/main" xmlns:r="http://schemas.openxmlformats.org/officeDocument/2006/relationships" xmlns:p="http://schemas.openxmlformats.org/presentationml/2006/main">
  <p:tag name="TIMING" val="|2.1|2.6|3.2|3.6|2.8"/>
</p:tagLst>
</file>

<file path=ppt/tags/tag5.xml><?xml version="1.0" encoding="utf-8"?>
<p:tagLst xmlns:a="http://schemas.openxmlformats.org/drawingml/2006/main" xmlns:r="http://schemas.openxmlformats.org/officeDocument/2006/relationships" xmlns:p="http://schemas.openxmlformats.org/presentationml/2006/main">
  <p:tag name="TIMING" val="|1.8|3.4|3.9"/>
</p:tagLst>
</file>

<file path=ppt/tags/tag6.xml><?xml version="1.0" encoding="utf-8"?>
<p:tagLst xmlns:a="http://schemas.openxmlformats.org/drawingml/2006/main" xmlns:r="http://schemas.openxmlformats.org/officeDocument/2006/relationships" xmlns:p="http://schemas.openxmlformats.org/presentationml/2006/main">
  <p:tag name="TIMING" val="|1.5|2.8|2.5|4"/>
</p:tagLst>
</file>

<file path=ppt/tags/tag7.xml><?xml version="1.0" encoding="utf-8"?>
<p:tagLst xmlns:a="http://schemas.openxmlformats.org/drawingml/2006/main" xmlns:r="http://schemas.openxmlformats.org/officeDocument/2006/relationships" xmlns:p="http://schemas.openxmlformats.org/presentationml/2006/main">
  <p:tag name="TIMING" val="|4.6|4.2|3.3|3.6|6.5|3.7"/>
</p:tagLst>
</file>

<file path=ppt/tags/tag8.xml><?xml version="1.0" encoding="utf-8"?>
<p:tagLst xmlns:a="http://schemas.openxmlformats.org/drawingml/2006/main" xmlns:r="http://schemas.openxmlformats.org/officeDocument/2006/relationships" xmlns:p="http://schemas.openxmlformats.org/presentationml/2006/main">
  <p:tag name="TIMING" val="|6.8|3.2|5.7|8|5.1"/>
</p:tagLst>
</file>

<file path=ppt/tags/tag9.xml><?xml version="1.0" encoding="utf-8"?>
<p:tagLst xmlns:a="http://schemas.openxmlformats.org/drawingml/2006/main" xmlns:r="http://schemas.openxmlformats.org/officeDocument/2006/relationships" xmlns:p="http://schemas.openxmlformats.org/presentationml/2006/main">
  <p:tag name="TIMING" val="|6.8|3.7|2.9|4.1"/>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1C719F3CC56034288394292358B9C6A" ma:contentTypeVersion="13" ma:contentTypeDescription="Create a new document." ma:contentTypeScope="" ma:versionID="5ad5edaf5bbf2a223b8cf401b6a06905">
  <xsd:schema xmlns:xsd="http://www.w3.org/2001/XMLSchema" xmlns:xs="http://www.w3.org/2001/XMLSchema" xmlns:p="http://schemas.microsoft.com/office/2006/metadata/properties" xmlns:ns3="0a76b178-1644-4d18-9593-cee7f87e854b" xmlns:ns4="1b6e2a4a-2f6e-484e-a6ac-6dfa90387ae1" targetNamespace="http://schemas.microsoft.com/office/2006/metadata/properties" ma:root="true" ma:fieldsID="ed75c67df395538977f9b433b59b857a" ns3:_="" ns4:_="">
    <xsd:import namespace="0a76b178-1644-4d18-9593-cee7f87e854b"/>
    <xsd:import namespace="1b6e2a4a-2f6e-484e-a6ac-6dfa90387ae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76b178-1644-4d18-9593-cee7f87e854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6e2a4a-2f6e-484e-a6ac-6dfa90387ae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0DE1D8-2652-4A7C-9E4F-60DD81B2DDE5}">
  <ds:schemaRefs>
    <ds:schemaRef ds:uri="http://schemas.microsoft.com/sharepoint/v3/contenttype/forms"/>
  </ds:schemaRefs>
</ds:datastoreItem>
</file>

<file path=customXml/itemProps2.xml><?xml version="1.0" encoding="utf-8"?>
<ds:datastoreItem xmlns:ds="http://schemas.openxmlformats.org/officeDocument/2006/customXml" ds:itemID="{906E87E9-C85B-4DBE-9E1D-47CC364183A9}">
  <ds:schemaRefs>
    <ds:schemaRef ds:uri="http://schemas.openxmlformats.org/package/2006/metadata/core-properties"/>
    <ds:schemaRef ds:uri="http://purl.org/dc/elements/1.1/"/>
    <ds:schemaRef ds:uri="http://purl.org/dc/terms/"/>
    <ds:schemaRef ds:uri="http://schemas.microsoft.com/office/2006/metadata/properties"/>
    <ds:schemaRef ds:uri="http://schemas.microsoft.com/office/2006/documentManagement/types"/>
    <ds:schemaRef ds:uri="http://purl.org/dc/dcmitype/"/>
    <ds:schemaRef ds:uri="http://www.w3.org/XML/1998/namespace"/>
    <ds:schemaRef ds:uri="0a76b178-1644-4d18-9593-cee7f87e854b"/>
    <ds:schemaRef ds:uri="http://schemas.microsoft.com/office/infopath/2007/PartnerControls"/>
    <ds:schemaRef ds:uri="1b6e2a4a-2f6e-484e-a6ac-6dfa90387ae1"/>
  </ds:schemaRefs>
</ds:datastoreItem>
</file>

<file path=customXml/itemProps3.xml><?xml version="1.0" encoding="utf-8"?>
<ds:datastoreItem xmlns:ds="http://schemas.openxmlformats.org/officeDocument/2006/customXml" ds:itemID="{7FB2DA4A-39E8-47FC-90CD-97D5561306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76b178-1644-4d18-9593-cee7f87e854b"/>
    <ds:schemaRef ds:uri="1b6e2a4a-2f6e-484e-a6ac-6dfa90387a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2894</TotalTime>
  <Words>5471</Words>
  <Application>Microsoft Office PowerPoint</Application>
  <PresentationFormat>On-screen Show (4:3)</PresentationFormat>
  <Paragraphs>697</Paragraphs>
  <Slides>35</Slides>
  <Notes>18</Notes>
  <HiddenSlides>0</HiddenSlides>
  <MMClips>0</MMClips>
  <ScaleCrop>false</ScaleCrop>
  <HeadingPairs>
    <vt:vector size="6" baseType="variant">
      <vt:variant>
        <vt:lpstr>Fonts Used</vt:lpstr>
      </vt:variant>
      <vt:variant>
        <vt:i4>3</vt:i4>
      </vt:variant>
      <vt:variant>
        <vt:lpstr>Theme</vt:lpstr>
      </vt:variant>
      <vt:variant>
        <vt:i4>12</vt:i4>
      </vt:variant>
      <vt:variant>
        <vt:lpstr>Slide Titles</vt:lpstr>
      </vt:variant>
      <vt:variant>
        <vt:i4>35</vt:i4>
      </vt:variant>
    </vt:vector>
  </HeadingPairs>
  <TitlesOfParts>
    <vt:vector size="50" baseType="lpstr">
      <vt:lpstr>Arial</vt:lpstr>
      <vt:lpstr>Calibri</vt:lpstr>
      <vt:lpstr>Helvetica LT Std Bold Condensed</vt:lpstr>
      <vt:lpstr>2_Office Theme</vt:lpstr>
      <vt:lpstr>6_Office Theme</vt:lpstr>
      <vt:lpstr>7_Office Theme</vt:lpstr>
      <vt:lpstr>9_Office Theme</vt:lpstr>
      <vt:lpstr>11_Office Theme</vt:lpstr>
      <vt:lpstr>18_Office Theme</vt:lpstr>
      <vt:lpstr>19_Office Theme</vt:lpstr>
      <vt:lpstr>20_Office Theme</vt:lpstr>
      <vt:lpstr>22_Office Theme</vt:lpstr>
      <vt:lpstr>23_Office Theme</vt:lpstr>
      <vt:lpstr>24_Office Theme</vt:lpstr>
      <vt:lpstr>21_Office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MAINTENANCE AND OTHER SUPPORT AY 2022/23 FULL-TIME MAINTENANCE SUPPORT RATES  </vt:lpstr>
      <vt:lpstr>PowerPoint Presentation</vt:lpstr>
      <vt:lpstr>MAINTENANCE SUPPORT MAINTENANCE LOAN ENTITLEMENT</vt:lpstr>
      <vt:lpstr>STUDENT FINANCE 2022/23 MAINTENANCE LOAN – INDEPENDENT STUDENT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LOAN REPAYMENT INCOME CONTINGENT PLAN 2 STUDENT LOAN OVERVIEW</vt:lpstr>
      <vt:lpstr>STUDENT LOAN REPAYMENT PLAN 2 STUDENT LOAN – THE FIGURES FROM APRIL 2021</vt:lpstr>
      <vt:lpstr>STUDENT LOAN REPAYMENT PLAN 2 STUDENT LOAN – THE INTEREST</vt:lpstr>
      <vt:lpstr>PowerPoint Presentation</vt:lpstr>
      <vt:lpstr>PowerPoint Presentation</vt:lpstr>
      <vt:lpstr>BUDGETING AND KEY MESSAGES CONSIDER THE COSTS</vt:lpstr>
      <vt:lpstr>BUDGETING AND KEY MESSAGES CONSIDER THE COSTS</vt:lpstr>
      <vt:lpstr>PowerPoint Presentation</vt:lpstr>
      <vt:lpstr>QUESTIONS OR COMMENTS NOW IT’S YOUR TURN</vt:lpstr>
      <vt:lpstr>PowerPoint Presentation</vt:lpstr>
    </vt:vector>
  </TitlesOfParts>
  <Company>The Student Loans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walkeia</dc:creator>
  <cp:lastModifiedBy>Stephen Jones</cp:lastModifiedBy>
  <cp:revision>282</cp:revision>
  <dcterms:created xsi:type="dcterms:W3CDTF">2018-11-29T10:45:22Z</dcterms:created>
  <dcterms:modified xsi:type="dcterms:W3CDTF">2022-03-30T06:44:32Z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0x01010041C719F3CC56034288394292358B9C6A</vt:lpwstr>
  </property>
  <property fmtid="{D5CDD505-2E9C-101B-9397-08002B2CF9AE}" pid="3" name="MSIP_Label_aa6745fb-3f26-4c57-86f8-58701135f02c_Enabled">
    <vt:lpwstr>true</vt:lpwstr>
  </property>
  <property fmtid="{D5CDD505-2E9C-101B-9397-08002B2CF9AE}" pid="4" name="MSIP_Label_aa6745fb-3f26-4c57-86f8-58701135f02c_SetDate">
    <vt:lpwstr>2022-01-05T15:57:22Z</vt:lpwstr>
  </property>
  <property fmtid="{D5CDD505-2E9C-101B-9397-08002B2CF9AE}" pid="5" name="MSIP_Label_aa6745fb-3f26-4c57-86f8-58701135f02c_Method">
    <vt:lpwstr>Privileged</vt:lpwstr>
  </property>
  <property fmtid="{D5CDD505-2E9C-101B-9397-08002B2CF9AE}" pid="6" name="MSIP_Label_aa6745fb-3f26-4c57-86f8-58701135f02c_Name">
    <vt:lpwstr>NO MARKING (PUBLIC)</vt:lpwstr>
  </property>
  <property fmtid="{D5CDD505-2E9C-101B-9397-08002B2CF9AE}" pid="7" name="MSIP_Label_aa6745fb-3f26-4c57-86f8-58701135f02c_SiteId">
    <vt:lpwstr>4c6898a9-8fca-42f9-aa92-82cb3e252bc6</vt:lpwstr>
  </property>
  <property fmtid="{D5CDD505-2E9C-101B-9397-08002B2CF9AE}" pid="8" name="MSIP_Label_aa6745fb-3f26-4c57-86f8-58701135f02c_ActionId">
    <vt:lpwstr>cd53b71d-3d8d-4106-81fc-00006b070ff3</vt:lpwstr>
  </property>
  <property fmtid="{D5CDD505-2E9C-101B-9397-08002B2CF9AE}" pid="9" name="MSIP_Label_aa6745fb-3f26-4c57-86f8-58701135f02c_ContentBits">
    <vt:lpwstr>0</vt:lpwstr>
  </property>
</Properties>
</file>